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6.png" ContentType="image/png"/>
  <Override PartName="/ppt/media/image31.png" ContentType="image/png"/>
  <Override PartName="/ppt/media/image30.png" ContentType="image/png"/>
  <Override PartName="/ppt/media/image48.png" ContentType="image/png"/>
  <Override PartName="/ppt/media/image11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79.jpeg" ContentType="image/jpeg"/>
  <Override PartName="/ppt/media/image84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7.png" ContentType="image/png"/>
  <Override PartName="/ppt/media/image1.jpeg" ContentType="image/jpeg"/>
  <Override PartName="/ppt/media/image21.png" ContentType="image/png"/>
  <Override PartName="/ppt/media/image10.png" ContentType="image/png"/>
  <Override PartName="/ppt/media/image34.png" ContentType="image/png"/>
  <Override PartName="/ppt/media/image22.png" ContentType="image/png"/>
  <Override PartName="/ppt/media/image59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94.png" ContentType="image/png"/>
  <Override PartName="/ppt/media/image29.png" ContentType="image/png"/>
  <Override PartName="/ppt/media/image66.png" ContentType="image/png"/>
  <Override PartName="/ppt/media/image67.png" ContentType="image/png"/>
  <Override PartName="/ppt/media/image69.png" ContentType="image/png"/>
  <Override PartName="/ppt/media/image32.png" ContentType="image/png"/>
  <Override PartName="/ppt/media/image68.png" ContentType="image/png"/>
  <Override PartName="/ppt/media/image70.png" ContentType="image/png"/>
  <Override PartName="/ppt/media/image24.png" ContentType="image/png"/>
  <Override PartName="/ppt/media/image61.png" ContentType="image/png"/>
  <Override PartName="/ppt/media/image96.png" ContentType="image/png"/>
  <Override PartName="/ppt/media/image23.png" ContentType="image/png"/>
  <Override PartName="/ppt/media/image60.png" ContentType="image/png"/>
  <Override PartName="/ppt/media/image71.png" ContentType="image/png"/>
  <Override PartName="/ppt/media/image6.jpeg" ContentType="image/jpeg"/>
  <Override PartName="/ppt/media/image95.png" ContentType="image/png"/>
  <Override PartName="/ppt/media/image89.png" ContentType="image/png"/>
  <Override PartName="/ppt/media/image77.png" ContentType="image/png"/>
  <Override PartName="/ppt/media/image88.jpeg" ContentType="image/jpeg"/>
  <Override PartName="/ppt/media/image28.png" ContentType="image/png"/>
  <Override PartName="/ppt/media/image93.png" ContentType="image/png"/>
  <Override PartName="/ppt/media/image2.png" ContentType="image/png"/>
  <Override PartName="/ppt/media/image14.png" ContentType="image/png"/>
  <Override PartName="/ppt/media/image74.png" ContentType="image/png"/>
  <Override PartName="/ppt/media/image72.png" ContentType="image/png"/>
  <Override PartName="/ppt/media/image97.jpeg" ContentType="image/jpeg"/>
  <Override PartName="/ppt/media/image87.png" ContentType="image/png"/>
  <Override PartName="/ppt/media/image75.png" ContentType="image/png"/>
  <Override PartName="/ppt/media/image78.png" ContentType="image/png"/>
  <Override PartName="/ppt/media/image76.png" ContentType="image/png"/>
  <Override PartName="/ppt/media/image73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83.png" ContentType="image/png"/>
  <Override PartName="/ppt/media/image17.png" ContentType="image/png"/>
  <Override PartName="/ppt/media/image82.png" ContentType="image/png"/>
  <Override PartName="/ppt/media/image5.png" ContentType="image/png"/>
  <Override PartName="/ppt/media/image35.png" ContentType="image/png"/>
  <Override PartName="/ppt/media/image90.png" ContentType="image/png"/>
  <Override PartName="/ppt/media/image25.png" ContentType="image/png"/>
  <Override PartName="/ppt/media/image91.png" ContentType="image/png"/>
  <Override PartName="/ppt/media/image26.png" ContentType="image/png"/>
  <Override PartName="/ppt/media/image15.png" ContentType="image/png"/>
  <Override PartName="/ppt/media/image80.png" ContentType="image/png"/>
  <Override PartName="/ppt/media/image3.png" ContentType="image/png"/>
  <Override PartName="/ppt/media/image33.png" ContentType="image/png"/>
  <Override PartName="/ppt/media/image92.png" ContentType="image/png"/>
  <Override PartName="/ppt/media/image27.png" ContentType="image/png"/>
  <Override PartName="/ppt/media/image16.png" ContentType="image/png"/>
  <Override PartName="/ppt/media/image81.png" ContentType="image/png"/>
  <Override PartName="/ppt/media/image4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2000" cy="6858000"/>
  <p:notesSz cx="6858000" cy="18573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FED79FA-2236-4947-8B30-5CC2BACB9E4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1248A93-9AC9-457B-B43B-434DF0BF1EC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DAD8046-D747-40C3-8E8E-1AFFDDC0649D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ACE2956-403E-44A0-8DC4-5B7F3220F5C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867850A-3D62-4B58-B11F-28DDF099FFF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</a:t>
            </a:r>
            <a:r>
              <a:rPr b="0" lang="en-US" sz="3200" spc="-1" strike="noStrike">
                <a:latin typeface="Arial"/>
              </a:rPr>
              <a:t>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</a:t>
            </a:r>
            <a:r>
              <a:rPr b="0" lang="en-US" sz="2000" spc="-1" strike="noStrike">
                <a:latin typeface="Arial"/>
              </a:rPr>
              <a:t>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hyperlink" Target="https://github.com/deen1234/Data-Science-Capstone.git" TargetMode="External"/><Relationship Id="rId7" Type="http://schemas.openxmlformats.org/officeDocument/2006/relationships/hyperlink" Target="https://github.com/deen1234/Data-Science-Capstone.git" TargetMode="External"/><Relationship Id="rId8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hyperlink" Target="https://github.com/deen1234/Data-Science-Capstone.git" TargetMode="External"/><Relationship Id="rId3" Type="http://schemas.openxmlformats.org/officeDocument/2006/relationships/hyperlink" Target="https://github.com/deen1234/Data-Science-Capstone.git" TargetMode="External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hyperlink" Target="https://github.com/deen1234/Data-Science-Capstone.git" TargetMode="External"/><Relationship Id="rId3" Type="http://schemas.openxmlformats.org/officeDocument/2006/relationships/hyperlink" Target="https://github.com/deen1234/Data-Science-Capstone.git" TargetMode="External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hyperlink" Target="https://github.com/deen1234/Data-Science-Capstone.git" TargetMode="External"/><Relationship Id="rId3" Type="http://schemas.openxmlformats.org/officeDocument/2006/relationships/hyperlink" Target="https://github.com/deen1234/Data-Science-Capstone.git" TargetMode="External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hyperlink" Target="https://github.com/deen1234/Data-Science-Capstone.git" TargetMode="External"/><Relationship Id="rId3" Type="http://schemas.openxmlformats.org/officeDocument/2006/relationships/hyperlink" Target="https://github.com/deen1234/Data-Science-Capstone.git" TargetMode="External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hyperlink" Target="https://github.com/deen1234/Data-Science-Capstone.git" TargetMode="External"/><Relationship Id="rId3" Type="http://schemas.openxmlformats.org/officeDocument/2006/relationships/hyperlink" Target="https://github.com/deen1234/Data-Science-Capstone.git" TargetMode="External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hyperlink" Target="https://github.com/deen1234/Data-Science-Capstone.git" TargetMode="External"/><Relationship Id="rId14" Type="http://schemas.openxmlformats.org/officeDocument/2006/relationships/hyperlink" Target="https://github.com/deen1234/Data-Science-Capstone.git" TargetMode="External"/><Relationship Id="rId1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hyperlink" Target="https://github.com/deen1234/Data-Science-Capstone.git" TargetMode="External"/><Relationship Id="rId10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888480" y="4568760"/>
            <a:ext cx="25138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Abdeen Mohialden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10/2/2024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9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480" cy="62856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412200" y="189000"/>
            <a:ext cx="10946880" cy="71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 cap="all">
                <a:solidFill>
                  <a:srgbClr val="333333"/>
                </a:solidFill>
                <a:latin typeface="Ubuntu Medium"/>
              </a:rPr>
              <a:t>DATA MANIPULATION/WRANGLING – PANDAS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412200" y="1448280"/>
            <a:ext cx="7418520" cy="49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17784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1c1c1c"/>
                </a:solidFill>
                <a:latin typeface="Ubuntu"/>
              </a:rPr>
              <a:t>Context:</a:t>
            </a:r>
            <a:endParaRPr b="0" lang="en-US" sz="16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1c1c1c"/>
                </a:solidFill>
                <a:latin typeface="Ubuntu"/>
              </a:rPr>
              <a:t>The landing outcome is shown in the </a:t>
            </a:r>
            <a:r>
              <a:rPr b="0" lang="en-GB" sz="1400" spc="-1" strike="noStrike">
                <a:solidFill>
                  <a:srgbClr val="1c1c1c"/>
                </a:solidFill>
                <a:latin typeface="Consolas"/>
              </a:rPr>
              <a:t>Outcome</a:t>
            </a:r>
            <a:r>
              <a:rPr b="0" lang="en-GB" sz="1400" spc="-1" strike="noStrike">
                <a:solidFill>
                  <a:srgbClr val="1c1c1c"/>
                </a:solidFill>
                <a:latin typeface="Ubuntu"/>
              </a:rPr>
              <a:t> column:</a:t>
            </a:r>
            <a:endParaRPr b="0" lang="en-US" sz="1400" spc="-1" strike="noStrike">
              <a:latin typeface="Arial"/>
            </a:endParaRPr>
          </a:p>
          <a:p>
            <a:pPr lvl="1" marL="520560" indent="-34236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GB" sz="1200" spc="-1" strike="noStrike">
                <a:solidFill>
                  <a:srgbClr val="1c1c1c"/>
                </a:solidFill>
                <a:latin typeface="Consolas"/>
              </a:rPr>
              <a:t>True Ocean </a:t>
            </a:r>
            <a:r>
              <a:rPr b="0" lang="en-GB" sz="1200" spc="-1" strike="noStrike">
                <a:solidFill>
                  <a:srgbClr val="1c1c1c"/>
                </a:solidFill>
                <a:latin typeface="Ubuntu"/>
              </a:rPr>
              <a:t>–  the mission outcome was successfully  landed to a specific region of the ocean </a:t>
            </a:r>
            <a:endParaRPr b="0" lang="en-US" sz="1200" spc="-1" strike="noStrike">
              <a:latin typeface="Arial"/>
            </a:endParaRPr>
          </a:p>
          <a:p>
            <a:pPr lvl="1" marL="520560" indent="-34236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GB" sz="1200" spc="-1" strike="noStrike">
                <a:solidFill>
                  <a:srgbClr val="1c1c1c"/>
                </a:solidFill>
                <a:latin typeface="Consolas"/>
              </a:rPr>
              <a:t>False Ocean </a:t>
            </a:r>
            <a:r>
              <a:rPr b="0" lang="en-GB" sz="1200" spc="-1" strike="noStrike">
                <a:solidFill>
                  <a:srgbClr val="1c1c1c"/>
                </a:solidFill>
                <a:latin typeface="Ubuntu"/>
              </a:rPr>
              <a:t>– the mission outcome was unsuccessfully landed to a specific region of the ocean. </a:t>
            </a:r>
            <a:endParaRPr b="0" lang="en-US" sz="1200" spc="-1" strike="noStrike">
              <a:latin typeface="Arial"/>
            </a:endParaRPr>
          </a:p>
          <a:p>
            <a:pPr lvl="1" marL="520560" indent="-34236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GB" sz="1200" spc="-1" strike="noStrike">
                <a:solidFill>
                  <a:srgbClr val="1c1c1c"/>
                </a:solidFill>
                <a:latin typeface="Consolas"/>
              </a:rPr>
              <a:t>True RTLS </a:t>
            </a:r>
            <a:r>
              <a:rPr b="0" lang="en-GB" sz="1200" spc="-1" strike="noStrike">
                <a:solidFill>
                  <a:srgbClr val="1c1c1c"/>
                </a:solidFill>
                <a:latin typeface="Ubuntu"/>
              </a:rPr>
              <a:t>–  the mission outcome was successfully  landed to a ground pad</a:t>
            </a:r>
            <a:endParaRPr b="0" lang="en-US" sz="1200" spc="-1" strike="noStrike">
              <a:latin typeface="Arial"/>
            </a:endParaRPr>
          </a:p>
          <a:p>
            <a:pPr lvl="1" marL="520560" indent="-34236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GB" sz="1200" spc="-1" strike="noStrike">
                <a:solidFill>
                  <a:srgbClr val="1c1c1c"/>
                </a:solidFill>
                <a:latin typeface="Consolas"/>
              </a:rPr>
              <a:t>False RTLS </a:t>
            </a:r>
            <a:r>
              <a:rPr b="0" lang="en-GB" sz="1200" spc="-1" strike="noStrike">
                <a:solidFill>
                  <a:srgbClr val="1c1c1c"/>
                </a:solidFill>
                <a:latin typeface="Ubuntu"/>
              </a:rPr>
              <a:t>– the mission outcome was unsuccessfully landed to a ground pad.</a:t>
            </a:r>
            <a:endParaRPr b="0" lang="en-US" sz="1200" spc="-1" strike="noStrike">
              <a:latin typeface="Arial"/>
            </a:endParaRPr>
          </a:p>
          <a:p>
            <a:pPr lvl="1" marL="520560" indent="-34236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GB" sz="1200" spc="-1" strike="noStrike">
                <a:solidFill>
                  <a:srgbClr val="1c1c1c"/>
                </a:solidFill>
                <a:latin typeface="Consolas"/>
              </a:rPr>
              <a:t>True ASDS </a:t>
            </a:r>
            <a:r>
              <a:rPr b="0" lang="en-GB" sz="1200" spc="-1" strike="noStrike">
                <a:solidFill>
                  <a:srgbClr val="1c1c1c"/>
                </a:solidFill>
                <a:latin typeface="Ubuntu"/>
              </a:rPr>
              <a:t>– the mission outcome was successfully  landed to a drone ship</a:t>
            </a:r>
            <a:endParaRPr b="0" lang="en-US" sz="1200" spc="-1" strike="noStrike">
              <a:latin typeface="Arial"/>
            </a:endParaRPr>
          </a:p>
          <a:p>
            <a:pPr lvl="1" marL="520560" indent="-34236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GB" sz="1200" spc="-1" strike="noStrike">
                <a:solidFill>
                  <a:srgbClr val="1c1c1c"/>
                </a:solidFill>
                <a:latin typeface="Consolas"/>
              </a:rPr>
              <a:t>False ASDS</a:t>
            </a:r>
            <a:r>
              <a:rPr b="0" lang="en-GB" sz="1200" spc="-1" strike="noStrike">
                <a:solidFill>
                  <a:srgbClr val="1c1c1c"/>
                </a:solidFill>
                <a:latin typeface="Ubuntu"/>
              </a:rPr>
              <a:t> – the mission outcome was unsuccessfully landed to a drone ship. </a:t>
            </a:r>
            <a:endParaRPr b="0" lang="en-US" sz="1200" spc="-1" strike="noStrike">
              <a:latin typeface="Arial"/>
            </a:endParaRPr>
          </a:p>
          <a:p>
            <a:pPr lvl="1" marL="520560" indent="-34236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GB" sz="1200" spc="-1" strike="noStrike">
                <a:solidFill>
                  <a:srgbClr val="1c1c1c"/>
                </a:solidFill>
                <a:latin typeface="Consolas"/>
              </a:rPr>
              <a:t>None ASDS </a:t>
            </a:r>
            <a:r>
              <a:rPr b="0" lang="en-GB" sz="1200" spc="-1" strike="noStrike">
                <a:solidFill>
                  <a:srgbClr val="1c1c1c"/>
                </a:solidFill>
                <a:latin typeface="Ubuntu"/>
              </a:rPr>
              <a:t>and </a:t>
            </a:r>
            <a:r>
              <a:rPr b="0" lang="en-GB" sz="1200" spc="-1" strike="noStrike">
                <a:solidFill>
                  <a:srgbClr val="1c1c1c"/>
                </a:solidFill>
                <a:latin typeface="Consolas"/>
              </a:rPr>
              <a:t>None None </a:t>
            </a:r>
            <a:r>
              <a:rPr b="0" lang="en-GB" sz="1200" spc="-1" strike="noStrike">
                <a:solidFill>
                  <a:srgbClr val="1c1c1c"/>
                </a:solidFill>
                <a:latin typeface="Ubuntu"/>
              </a:rPr>
              <a:t>– these represent a failure to land.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17784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1c1c1c"/>
                </a:solidFill>
                <a:latin typeface="Ubuntu"/>
              </a:rPr>
              <a:t>Data Wrangling: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1c1c1c"/>
                </a:solidFill>
                <a:latin typeface="Ubuntu"/>
              </a:rPr>
              <a:t>To determine whether a booster will successfully land, it is best to have a binary column, i.e., where the value is 1 or 0, representing the success of the landing. </a:t>
            </a:r>
            <a:endParaRPr b="0" lang="en-US" sz="1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1c1c1c"/>
                </a:solidFill>
                <a:latin typeface="Ubuntu"/>
              </a:rPr>
              <a:t>This is done by:</a:t>
            </a:r>
            <a:endParaRPr b="0" lang="en-US" sz="1400" spc="-1" strike="noStrike">
              <a:latin typeface="Arial"/>
            </a:endParaRPr>
          </a:p>
          <a:p>
            <a:pPr lvl="1" marL="463680" indent="-28512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1c1c1c"/>
                </a:solidFill>
                <a:latin typeface="Ubuntu"/>
              </a:rPr>
              <a:t>Defining a set of unsuccessful (bad) outcomes, </a:t>
            </a:r>
            <a:r>
              <a:rPr b="0" lang="en-GB" sz="1200" spc="-1" strike="noStrike">
                <a:solidFill>
                  <a:srgbClr val="1c1c1c"/>
                </a:solidFill>
                <a:latin typeface="Consolas"/>
              </a:rPr>
              <a:t>bad_outcome</a:t>
            </a:r>
            <a:endParaRPr b="0" lang="en-US" sz="1200" spc="-1" strike="noStrike">
              <a:latin typeface="Arial"/>
            </a:endParaRPr>
          </a:p>
          <a:p>
            <a:pPr lvl="1" marL="463680" indent="-28512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1c1c1c"/>
                </a:solidFill>
                <a:latin typeface="Ubuntu"/>
              </a:rPr>
              <a:t>Creating a list, </a:t>
            </a:r>
            <a:r>
              <a:rPr b="0" lang="en-GB" sz="1200" spc="-1" strike="noStrike">
                <a:solidFill>
                  <a:srgbClr val="1c1c1c"/>
                </a:solidFill>
                <a:latin typeface="Consolas"/>
              </a:rPr>
              <a:t>landing_class</a:t>
            </a:r>
            <a:r>
              <a:rPr b="0" lang="en-GB" sz="1200" spc="-1" strike="noStrike">
                <a:solidFill>
                  <a:srgbClr val="1c1c1c"/>
                </a:solidFill>
                <a:latin typeface="Ubuntu"/>
              </a:rPr>
              <a:t>, where the element is 0 if the corresponding  row  in  </a:t>
            </a:r>
            <a:r>
              <a:rPr b="0" lang="en-GB" sz="1200" spc="-1" strike="noStrike">
                <a:solidFill>
                  <a:srgbClr val="1c1c1c"/>
                </a:solidFill>
                <a:latin typeface="Consolas"/>
              </a:rPr>
              <a:t>Outcome </a:t>
            </a:r>
            <a:r>
              <a:rPr b="0" lang="en-GB" sz="1200" spc="-1" strike="noStrike">
                <a:solidFill>
                  <a:srgbClr val="1c1c1c"/>
                </a:solidFill>
                <a:latin typeface="Ubuntu"/>
              </a:rPr>
              <a:t>is in the set </a:t>
            </a:r>
            <a:r>
              <a:rPr b="0" lang="en-GB" sz="1200" spc="-1" strike="noStrike">
                <a:solidFill>
                  <a:srgbClr val="1c1c1c"/>
                </a:solidFill>
                <a:latin typeface="Consolas"/>
              </a:rPr>
              <a:t>bad_outcome</a:t>
            </a:r>
            <a:r>
              <a:rPr b="0" lang="en-GB" sz="1200" spc="-1" strike="noStrike">
                <a:solidFill>
                  <a:srgbClr val="1c1c1c"/>
                </a:solidFill>
                <a:latin typeface="Ubuntu"/>
              </a:rPr>
              <a:t>, otherwise, it’s 1. </a:t>
            </a:r>
            <a:endParaRPr b="0" lang="en-US" sz="1200" spc="-1" strike="noStrike">
              <a:latin typeface="Arial"/>
            </a:endParaRPr>
          </a:p>
          <a:p>
            <a:pPr lvl="1" marL="463680" indent="-28512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1c1c1c"/>
                </a:solidFill>
                <a:latin typeface="Ubuntu"/>
              </a:rPr>
              <a:t>Create a </a:t>
            </a:r>
            <a:r>
              <a:rPr b="0" lang="en-GB" sz="1200" spc="-1" strike="noStrike">
                <a:solidFill>
                  <a:srgbClr val="1c1c1c"/>
                </a:solidFill>
                <a:latin typeface="Consolas"/>
              </a:rPr>
              <a:t>Class</a:t>
            </a:r>
            <a:r>
              <a:rPr b="0" lang="en-GB" sz="1200" spc="-1" strike="noStrike">
                <a:solidFill>
                  <a:srgbClr val="1c1c1c"/>
                </a:solidFill>
                <a:latin typeface="Ubuntu"/>
              </a:rPr>
              <a:t> column that  contains the values from the list </a:t>
            </a:r>
            <a:r>
              <a:rPr b="0" lang="en-GB" sz="1200" spc="-1" strike="noStrike">
                <a:solidFill>
                  <a:srgbClr val="1c1c1c"/>
                </a:solidFill>
                <a:latin typeface="Consolas"/>
              </a:rPr>
              <a:t>landing_class </a:t>
            </a:r>
            <a:endParaRPr b="0" lang="en-US" sz="1200" spc="-1" strike="noStrike">
              <a:latin typeface="Arial"/>
            </a:endParaRPr>
          </a:p>
          <a:p>
            <a:pPr lvl="1" marL="463680" indent="-28512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1c1c1c"/>
                </a:solidFill>
                <a:latin typeface="Ubuntu"/>
              </a:rPr>
              <a:t>Export the DataFrame as a .csv file.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8610480" y="2792520"/>
            <a:ext cx="2652480" cy="1949400"/>
          </a:xfrm>
          <a:prstGeom prst="roundRect">
            <a:avLst>
              <a:gd name="adj" fmla="val 8594"/>
            </a:avLst>
          </a:prstGeom>
          <a:blipFill rotWithShape="0">
            <a:blip r:embed="rId2"/>
            <a:stretch>
              <a:fillRect/>
            </a:stretch>
          </a:blipFill>
          <a:ln w="28440">
            <a:solidFill>
              <a:schemeClr val="accent1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4" name="CustomShape 4"/>
          <p:cNvSpPr/>
          <p:nvPr/>
        </p:nvSpPr>
        <p:spPr>
          <a:xfrm>
            <a:off x="8187840" y="5733360"/>
            <a:ext cx="3498120" cy="582480"/>
          </a:xfrm>
          <a:prstGeom prst="roundRect">
            <a:avLst>
              <a:gd name="adj" fmla="val 8594"/>
            </a:avLst>
          </a:prstGeom>
          <a:blipFill rotWithShape="0">
            <a:blip r:embed="rId3"/>
            <a:stretch>
              <a:fillRect/>
            </a:stretch>
          </a:blipFill>
          <a:ln w="28440">
            <a:solidFill>
              <a:schemeClr val="accent1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5" name="CustomShape 5"/>
          <p:cNvSpPr/>
          <p:nvPr/>
        </p:nvSpPr>
        <p:spPr>
          <a:xfrm>
            <a:off x="9037080" y="5144040"/>
            <a:ext cx="1799640" cy="186840"/>
          </a:xfrm>
          <a:prstGeom prst="roundRect">
            <a:avLst>
              <a:gd name="adj" fmla="val 8594"/>
            </a:avLst>
          </a:prstGeom>
          <a:blipFill rotWithShape="0">
            <a:blip r:embed="rId4"/>
            <a:stretch>
              <a:fillRect/>
            </a:stretch>
          </a:blipFill>
          <a:ln w="28440">
            <a:solidFill>
              <a:schemeClr val="accent1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6" name="CustomShape 6"/>
          <p:cNvSpPr/>
          <p:nvPr/>
        </p:nvSpPr>
        <p:spPr>
          <a:xfrm>
            <a:off x="7903800" y="1572120"/>
            <a:ext cx="4066200" cy="817920"/>
          </a:xfrm>
          <a:prstGeom prst="roundRect">
            <a:avLst>
              <a:gd name="adj" fmla="val 8594"/>
            </a:avLst>
          </a:prstGeom>
          <a:blipFill rotWithShape="0">
            <a:blip r:embed="rId5"/>
            <a:stretch>
              <a:fillRect/>
            </a:stretch>
          </a:blipFill>
          <a:ln w="28440">
            <a:solidFill>
              <a:schemeClr val="accent1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7" name="CustomShape 7"/>
          <p:cNvSpPr/>
          <p:nvPr/>
        </p:nvSpPr>
        <p:spPr>
          <a:xfrm>
            <a:off x="7749720" y="1413000"/>
            <a:ext cx="302040" cy="317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Ubuntu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8" name="CustomShape 8"/>
          <p:cNvSpPr/>
          <p:nvPr/>
        </p:nvSpPr>
        <p:spPr>
          <a:xfrm>
            <a:off x="8459280" y="2633400"/>
            <a:ext cx="302040" cy="317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Ubuntu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9" name="CustomShape 9"/>
          <p:cNvSpPr/>
          <p:nvPr/>
        </p:nvSpPr>
        <p:spPr>
          <a:xfrm>
            <a:off x="8862840" y="4919760"/>
            <a:ext cx="302040" cy="317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Ubuntu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0" name="CustomShape 10"/>
          <p:cNvSpPr/>
          <p:nvPr/>
        </p:nvSpPr>
        <p:spPr>
          <a:xfrm>
            <a:off x="8036640" y="5574240"/>
            <a:ext cx="302040" cy="317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Ubuntu"/>
                <a:ea typeface="DejaVu Sans"/>
              </a:rPr>
              <a:t>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1" name="CustomShape 11"/>
          <p:cNvSpPr/>
          <p:nvPr/>
        </p:nvSpPr>
        <p:spPr>
          <a:xfrm>
            <a:off x="4467960" y="6538680"/>
            <a:ext cx="73587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 u="sng">
                <a:solidFill>
                  <a:srgbClr val="0563c1"/>
                </a:solidFill>
                <a:uFillTx/>
                <a:latin typeface="Ubuntu"/>
                <a:ea typeface="Noto Sans CJK SC"/>
                <a:hlinkClick r:id="rId6"/>
              </a:rPr>
              <a:t>GitHub Link</a:t>
            </a:r>
            <a:r>
              <a:rPr b="0" lang="en-GB" sz="1000" spc="-1" strike="noStrike" u="sng">
                <a:solidFill>
                  <a:srgbClr val="00929b"/>
                </a:solidFill>
                <a:uFillTx/>
                <a:latin typeface="Ubuntu"/>
                <a:ea typeface="DejaVu Sans"/>
              </a:rPr>
              <a:t>https://github.com/deen1234/Data-Science-Capstone.git</a:t>
            </a:r>
            <a:r>
              <a:rPr b="0" lang="en-GB" sz="1000" spc="-1" strike="noStrike" u="sng">
                <a:solidFill>
                  <a:srgbClr val="0563c1"/>
                </a:solidFill>
                <a:uFillTx/>
                <a:latin typeface="Ubuntu"/>
                <a:ea typeface="DejaVu Sans"/>
                <a:hlinkClick r:id="rId7"/>
              </a:rPr>
              <a:t>https://github.com/deen1234/Data-Science-Capstone.git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04640" y="189000"/>
            <a:ext cx="10946880" cy="71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 cap="all">
                <a:solidFill>
                  <a:srgbClr val="333333"/>
                </a:solidFill>
                <a:latin typeface="Ubuntu Medium"/>
              </a:rPr>
              <a:t>Exploratory data analysis (eda) – visualization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404640" y="1327680"/>
            <a:ext cx="3455640" cy="83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12abdb"/>
                </a:solidFill>
                <a:latin typeface="Ubuntu"/>
              </a:rPr>
              <a:t>SCATTER CHARTS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404640" y="2205720"/>
            <a:ext cx="3455640" cy="407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333333"/>
                </a:solidFill>
                <a:latin typeface="Ubuntu"/>
              </a:rPr>
              <a:t>Scatter charts were produced to visualize the relationships between:</a:t>
            </a:r>
            <a:endParaRPr b="0" lang="en-US" sz="1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rgbClr val="333333"/>
                </a:solidFill>
                <a:latin typeface="Ubuntu"/>
              </a:rPr>
              <a:t>Flight Number and Launch Site </a:t>
            </a:r>
            <a:endParaRPr b="0" lang="en-US" sz="1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rgbClr val="333333"/>
                </a:solidFill>
                <a:latin typeface="Ubuntu"/>
              </a:rPr>
              <a:t>Payload and Launch Site </a:t>
            </a:r>
            <a:endParaRPr b="0" lang="en-US" sz="1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rgbClr val="333333"/>
                </a:solidFill>
                <a:latin typeface="Ubuntu"/>
              </a:rPr>
              <a:t>Orbit Type and Flight Number </a:t>
            </a:r>
            <a:endParaRPr b="0" lang="en-US" sz="1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rgbClr val="333333"/>
                </a:solidFill>
                <a:latin typeface="Ubuntu"/>
              </a:rPr>
              <a:t>Payload and Orbit Type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4371120" y="1327680"/>
            <a:ext cx="3455640" cy="83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12abdb"/>
                </a:solidFill>
                <a:latin typeface="Ubuntu"/>
              </a:rPr>
              <a:t>BAR CHART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6" name="CustomShape 5"/>
          <p:cNvSpPr/>
          <p:nvPr/>
        </p:nvSpPr>
        <p:spPr>
          <a:xfrm>
            <a:off x="4371120" y="2205720"/>
            <a:ext cx="3455640" cy="407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400" spc="-1" strike="noStrike">
                <a:solidFill>
                  <a:srgbClr val="1c1c1c"/>
                </a:solidFill>
                <a:latin typeface="Ubuntu"/>
              </a:rPr>
              <a:t>A bar chart was produced to visualize the relationship between:</a:t>
            </a:r>
            <a:endParaRPr b="0" lang="en-US" sz="1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1c1c1c"/>
                </a:solidFill>
                <a:latin typeface="Ubuntu"/>
              </a:rPr>
              <a:t>Success Rate and Orbit Type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287" name="CustomShape 6"/>
          <p:cNvSpPr/>
          <p:nvPr/>
        </p:nvSpPr>
        <p:spPr>
          <a:xfrm>
            <a:off x="8330760" y="1327680"/>
            <a:ext cx="3455640" cy="83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12abdb"/>
                </a:solidFill>
                <a:latin typeface="Ubuntu"/>
              </a:rPr>
              <a:t>LINE CHARTS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8" name="CustomShape 7"/>
          <p:cNvSpPr/>
          <p:nvPr/>
        </p:nvSpPr>
        <p:spPr>
          <a:xfrm>
            <a:off x="8330760" y="2205720"/>
            <a:ext cx="3455640" cy="407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400" spc="-1" strike="noStrike">
                <a:solidFill>
                  <a:srgbClr val="333333"/>
                </a:solidFill>
                <a:latin typeface="Ubuntu"/>
              </a:rPr>
              <a:t>Line charts were produced to visualize the relationships between:</a:t>
            </a:r>
            <a:endParaRPr b="0" lang="en-US" sz="1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333333"/>
                </a:solidFill>
                <a:latin typeface="Ubuntu"/>
              </a:rPr>
              <a:t>Success Rate and Year (i.e. the launch success yearly trend)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289" name="CustomShape 8"/>
          <p:cNvSpPr/>
          <p:nvPr/>
        </p:nvSpPr>
        <p:spPr>
          <a:xfrm>
            <a:off x="1690560" y="4150800"/>
            <a:ext cx="884160" cy="884160"/>
          </a:xfrm>
          <a:custGeom>
            <a:avLst/>
            <a:gdLst/>
            <a:ahLst/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solidFill>
            <a:schemeClr val="bg1"/>
          </a:solidFill>
          <a:ln w="129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9"/>
          <p:cNvSpPr/>
          <p:nvPr/>
        </p:nvSpPr>
        <p:spPr>
          <a:xfrm>
            <a:off x="1846800" y="4788720"/>
            <a:ext cx="103320" cy="103320"/>
          </a:xfrm>
          <a:custGeom>
            <a:avLst/>
            <a:gdLst/>
            <a:ahLst/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10"/>
          <p:cNvSpPr/>
          <p:nvPr/>
        </p:nvSpPr>
        <p:spPr>
          <a:xfrm>
            <a:off x="1898640" y="4619520"/>
            <a:ext cx="103320" cy="103320"/>
          </a:xfrm>
          <a:custGeom>
            <a:avLst/>
            <a:gdLst/>
            <a:ahLst/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11"/>
          <p:cNvSpPr/>
          <p:nvPr/>
        </p:nvSpPr>
        <p:spPr>
          <a:xfrm>
            <a:off x="2080800" y="4645440"/>
            <a:ext cx="103320" cy="103320"/>
          </a:xfrm>
          <a:custGeom>
            <a:avLst/>
            <a:gdLst/>
            <a:ahLst/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2"/>
          <p:cNvSpPr/>
          <p:nvPr/>
        </p:nvSpPr>
        <p:spPr>
          <a:xfrm>
            <a:off x="2080800" y="4463280"/>
            <a:ext cx="103320" cy="103320"/>
          </a:xfrm>
          <a:custGeom>
            <a:avLst/>
            <a:gdLst/>
            <a:ahLst/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3"/>
          <p:cNvSpPr/>
          <p:nvPr/>
        </p:nvSpPr>
        <p:spPr>
          <a:xfrm>
            <a:off x="2250000" y="4411080"/>
            <a:ext cx="103320" cy="103320"/>
          </a:xfrm>
          <a:custGeom>
            <a:avLst/>
            <a:gdLst/>
            <a:ahLst/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14"/>
          <p:cNvSpPr/>
          <p:nvPr/>
        </p:nvSpPr>
        <p:spPr>
          <a:xfrm>
            <a:off x="2432160" y="4411080"/>
            <a:ext cx="103320" cy="103320"/>
          </a:xfrm>
          <a:custGeom>
            <a:avLst/>
            <a:gdLst/>
            <a:ahLst/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15"/>
          <p:cNvSpPr/>
          <p:nvPr/>
        </p:nvSpPr>
        <p:spPr>
          <a:xfrm>
            <a:off x="2432160" y="4215960"/>
            <a:ext cx="103320" cy="103320"/>
          </a:xfrm>
          <a:custGeom>
            <a:avLst/>
            <a:gdLst/>
            <a:ahLst/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6"/>
          <p:cNvSpPr/>
          <p:nvPr/>
        </p:nvSpPr>
        <p:spPr>
          <a:xfrm>
            <a:off x="5661000" y="4150800"/>
            <a:ext cx="884160" cy="884160"/>
          </a:xfrm>
          <a:custGeom>
            <a:avLst/>
            <a:gdLst/>
            <a:ahLst/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17"/>
          <p:cNvSpPr/>
          <p:nvPr/>
        </p:nvSpPr>
        <p:spPr>
          <a:xfrm>
            <a:off x="5817240" y="4424400"/>
            <a:ext cx="142560" cy="454680"/>
          </a:xfrm>
          <a:custGeom>
            <a:avLst/>
            <a:gdLst/>
            <a:ahLst/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8"/>
          <p:cNvSpPr/>
          <p:nvPr/>
        </p:nvSpPr>
        <p:spPr>
          <a:xfrm>
            <a:off x="6012360" y="4150800"/>
            <a:ext cx="142560" cy="727920"/>
          </a:xfrm>
          <a:custGeom>
            <a:avLst/>
            <a:gdLst/>
            <a:ahLst/>
            <a:rect l="l" t="t" r="r" b="b"/>
            <a:pathLst>
              <a:path w="143147" h="728751">
                <a:moveTo>
                  <a:pt x="0" y="0"/>
                </a:moveTo>
                <a:lnTo>
                  <a:pt x="143148" y="0"/>
                </a:lnTo>
                <a:lnTo>
                  <a:pt x="143148" y="728751"/>
                </a:lnTo>
                <a:lnTo>
                  <a:pt x="0" y="728751"/>
                </a:lnTo>
                <a:close/>
              </a:path>
            </a:pathLst>
          </a:custGeom>
          <a:solidFill>
            <a:schemeClr val="accent2"/>
          </a:solidFill>
          <a:ln w="129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19"/>
          <p:cNvSpPr/>
          <p:nvPr/>
        </p:nvSpPr>
        <p:spPr>
          <a:xfrm>
            <a:off x="6207480" y="4424400"/>
            <a:ext cx="142560" cy="454680"/>
          </a:xfrm>
          <a:custGeom>
            <a:avLst/>
            <a:gdLst/>
            <a:ahLst/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20"/>
          <p:cNvSpPr/>
          <p:nvPr/>
        </p:nvSpPr>
        <p:spPr>
          <a:xfrm>
            <a:off x="6402600" y="4645440"/>
            <a:ext cx="142560" cy="233640"/>
          </a:xfrm>
          <a:custGeom>
            <a:avLst/>
            <a:gdLst/>
            <a:ahLst/>
            <a:rect l="l" t="t" r="r" b="b"/>
            <a:pathLst>
              <a:path w="143147" h="234241">
                <a:moveTo>
                  <a:pt x="0" y="0"/>
                </a:moveTo>
                <a:lnTo>
                  <a:pt x="143148" y="0"/>
                </a:lnTo>
                <a:lnTo>
                  <a:pt x="143148" y="234242"/>
                </a:lnTo>
                <a:lnTo>
                  <a:pt x="0" y="234242"/>
                </a:lnTo>
                <a:close/>
              </a:path>
            </a:pathLst>
          </a:custGeom>
          <a:solidFill>
            <a:schemeClr val="accent2"/>
          </a:solidFill>
          <a:ln w="129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21"/>
          <p:cNvSpPr/>
          <p:nvPr/>
        </p:nvSpPr>
        <p:spPr>
          <a:xfrm>
            <a:off x="9653040" y="4150800"/>
            <a:ext cx="884160" cy="884160"/>
          </a:xfrm>
          <a:custGeom>
            <a:avLst/>
            <a:gdLst/>
            <a:ahLst/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22"/>
          <p:cNvSpPr/>
          <p:nvPr/>
        </p:nvSpPr>
        <p:spPr>
          <a:xfrm>
            <a:off x="9781920" y="4372200"/>
            <a:ext cx="755280" cy="443160"/>
          </a:xfrm>
          <a:custGeom>
            <a:avLst/>
            <a:gdLst/>
            <a:ahLst/>
            <a:rect l="l" t="t" r="r" b="b"/>
            <a:pathLst>
              <a:path w="756079" h="443757">
                <a:moveTo>
                  <a:pt x="547865" y="0"/>
                </a:moveTo>
                <a:lnTo>
                  <a:pt x="624644" y="76779"/>
                </a:lnTo>
                <a:lnTo>
                  <a:pt x="521838" y="179585"/>
                </a:lnTo>
                <a:lnTo>
                  <a:pt x="443758" y="101505"/>
                </a:lnTo>
                <a:lnTo>
                  <a:pt x="313623" y="231639"/>
                </a:lnTo>
                <a:lnTo>
                  <a:pt x="235543" y="153558"/>
                </a:lnTo>
                <a:lnTo>
                  <a:pt x="0" y="389101"/>
                </a:lnTo>
                <a:lnTo>
                  <a:pt x="54656" y="443758"/>
                </a:lnTo>
                <a:lnTo>
                  <a:pt x="235543" y="262871"/>
                </a:lnTo>
                <a:lnTo>
                  <a:pt x="313623" y="340952"/>
                </a:lnTo>
                <a:lnTo>
                  <a:pt x="443758" y="210817"/>
                </a:lnTo>
                <a:lnTo>
                  <a:pt x="521838" y="288898"/>
                </a:lnTo>
                <a:lnTo>
                  <a:pt x="679300" y="131435"/>
                </a:lnTo>
                <a:lnTo>
                  <a:pt x="756080" y="208215"/>
                </a:lnTo>
                <a:lnTo>
                  <a:pt x="756080" y="0"/>
                </a:lnTo>
                <a:close/>
              </a:path>
            </a:pathLst>
          </a:custGeom>
          <a:solidFill>
            <a:schemeClr val="accent2"/>
          </a:solidFill>
          <a:ln w="129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23"/>
          <p:cNvSpPr/>
          <p:nvPr/>
        </p:nvSpPr>
        <p:spPr>
          <a:xfrm>
            <a:off x="335520" y="5355720"/>
            <a:ext cx="345564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33333"/>
                </a:solidFill>
                <a:latin typeface="Ubuntu"/>
                <a:ea typeface="DejaVu Sans"/>
              </a:rPr>
              <a:t>Scatter charts are useful to observe relationships, or correlations, between two numeric variables.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5" name="CustomShape 24"/>
          <p:cNvSpPr/>
          <p:nvPr/>
        </p:nvSpPr>
        <p:spPr>
          <a:xfrm>
            <a:off x="4322520" y="5355720"/>
            <a:ext cx="3455640" cy="11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333333"/>
                </a:solidFill>
                <a:latin typeface="Ubuntu"/>
                <a:ea typeface="DejaVu Sans"/>
              </a:rPr>
              <a:t>Bar charts are used to compare a numerical value to a categorical variable. Horizontal or vertical bar charts can be used, depending on the size of the data.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6" name="CustomShape 25"/>
          <p:cNvSpPr/>
          <p:nvPr/>
        </p:nvSpPr>
        <p:spPr>
          <a:xfrm>
            <a:off x="8396280" y="5355720"/>
            <a:ext cx="345780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333333"/>
                </a:solidFill>
                <a:latin typeface="Ubuntu"/>
                <a:ea typeface="DejaVu Sans"/>
              </a:rPr>
              <a:t>Line charts contain numerical values on both axes, and are generally used to show the change of a variable over time.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7" name="CustomShape 26"/>
          <p:cNvSpPr/>
          <p:nvPr/>
        </p:nvSpPr>
        <p:spPr>
          <a:xfrm>
            <a:off x="4467960" y="6538680"/>
            <a:ext cx="73587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 u="sng">
                <a:solidFill>
                  <a:srgbClr val="0563c1"/>
                </a:solidFill>
                <a:uFillTx/>
                <a:latin typeface="Ubuntu"/>
                <a:ea typeface="Noto Sans CJK SC"/>
                <a:hlinkClick r:id="rId2"/>
              </a:rPr>
              <a:t>GitHub Link</a:t>
            </a:r>
            <a:r>
              <a:rPr b="0" lang="en-GB" sz="1000" spc="-1" strike="noStrike" u="sng">
                <a:solidFill>
                  <a:srgbClr val="00929b"/>
                </a:solidFill>
                <a:uFillTx/>
                <a:latin typeface="Ubuntu"/>
                <a:ea typeface="DejaVu Sans"/>
              </a:rPr>
              <a:t>https://github.com/deen1234/Data-Science-Capstone.git</a:t>
            </a:r>
            <a:r>
              <a:rPr b="0" lang="en-GB" sz="1000" spc="-1" strike="noStrike" u="sng">
                <a:solidFill>
                  <a:srgbClr val="0563c1"/>
                </a:solidFill>
                <a:uFillTx/>
                <a:latin typeface="Ubuntu"/>
                <a:ea typeface="DejaVu Sans"/>
                <a:hlinkClick r:id="rId3"/>
              </a:rPr>
              <a:t>https://github.com/deen1234/Data-Science-Capstone.git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404640" y="189000"/>
            <a:ext cx="10946880" cy="71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 cap="all">
                <a:solidFill>
                  <a:srgbClr val="333333"/>
                </a:solidFill>
                <a:latin typeface="Ubuntu Medium"/>
              </a:rPr>
              <a:t>Exploratory data analysis (eda) – sql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404640" y="1448280"/>
            <a:ext cx="11405520" cy="49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To gather some information about the dataset, some SQL queries were performed.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The SQL queries performed on the data set were used to:</a:t>
            </a:r>
            <a:endParaRPr b="0" lang="en-US" sz="16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Display the names of the unique launch sites in the space mission</a:t>
            </a:r>
            <a:endParaRPr b="0" lang="en-US" sz="12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Display 5 records where launch sites begin with the string ‘CCA’</a:t>
            </a:r>
            <a:endParaRPr b="0" lang="en-US" sz="12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Display the total payload mass carried by boosters launched by NASA (CRS)</a:t>
            </a:r>
            <a:endParaRPr b="0" lang="en-US" sz="12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Display the average payload mass carried by booster version F9 v1.1</a:t>
            </a:r>
            <a:endParaRPr b="0" lang="en-US" sz="12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List the date when the first successful landing outcome on a ground pad was achieved</a:t>
            </a:r>
            <a:endParaRPr b="0" lang="en-US" sz="12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List the names of the boosters which had success on a drone ship and a payload mass between 4000 and 6000 kg</a:t>
            </a:r>
            <a:endParaRPr b="0" lang="en-US" sz="12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List the total number of successful and failed mission outcomes</a:t>
            </a:r>
            <a:endParaRPr b="0" lang="en-US" sz="12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List the names of the booster versions which have carried the maximum payload mass</a:t>
            </a:r>
            <a:endParaRPr b="0" lang="en-US" sz="12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List the failed landing outcomes on drone ships, their booster versions, and launch site names for 2015</a:t>
            </a:r>
            <a:endParaRPr b="0" lang="en-US" sz="1200" spc="-1" strike="noStrike">
              <a:latin typeface="Arial"/>
            </a:endParaRPr>
          </a:p>
          <a:p>
            <a:pPr marL="343080" indent="-342360">
              <a:lnSpc>
                <a:spcPct val="15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Rank the count of landing outcomes (such as Failure (drone ship) or Success (ground pad)) between the date 2010-06-04 and 2017-03-20, in descending order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4458960" y="6538680"/>
            <a:ext cx="73587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 u="sng">
                <a:solidFill>
                  <a:srgbClr val="0563c1"/>
                </a:solidFill>
                <a:uFillTx/>
                <a:latin typeface="Ubuntu"/>
                <a:ea typeface="Noto Sans CJK SC"/>
                <a:hlinkClick r:id="rId2"/>
              </a:rPr>
              <a:t>GitHub Link</a:t>
            </a:r>
            <a:r>
              <a:rPr b="0" lang="en-GB" sz="1000" spc="-1" strike="noStrike" u="sng">
                <a:solidFill>
                  <a:srgbClr val="00929b"/>
                </a:solidFill>
                <a:uFillTx/>
                <a:latin typeface="Ubuntu"/>
                <a:ea typeface="DejaVu Sans"/>
              </a:rPr>
              <a:t>https://github.com/deen1234/Data-Science-Capstone.git</a:t>
            </a:r>
            <a:r>
              <a:rPr b="0" lang="en-GB" sz="1000" spc="-1" strike="noStrike" u="sng">
                <a:solidFill>
                  <a:srgbClr val="0563c1"/>
                </a:solidFill>
                <a:uFillTx/>
                <a:latin typeface="Ubuntu"/>
                <a:ea typeface="DejaVu Sans"/>
                <a:hlinkClick r:id="rId3"/>
              </a:rPr>
              <a:t>https://github.com/deen1234/Data-Science-Capstone.git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399600" y="189000"/>
            <a:ext cx="10946880" cy="71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 cap="all">
                <a:solidFill>
                  <a:srgbClr val="333333"/>
                </a:solidFill>
                <a:latin typeface="Ubuntu Medium"/>
              </a:rPr>
              <a:t>Geospatial analysis – folium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399600" y="1448280"/>
            <a:ext cx="11405520" cy="49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The following steps were taken to visualize the launch data on an interactive map: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800" spc="-1" strike="noStrike">
                <a:solidFill>
                  <a:srgbClr val="333333"/>
                </a:solidFill>
                <a:latin typeface="Ubuntu"/>
              </a:rPr>
              <a:t>Mark all launch sites on a map</a:t>
            </a:r>
            <a:endParaRPr b="0" lang="en-US" sz="1800" spc="-1" strike="noStrike">
              <a:latin typeface="Arial"/>
            </a:endParaRPr>
          </a:p>
          <a:p>
            <a:pPr lvl="2" marL="647640" indent="-28512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Initialise the map using a Folium </a:t>
            </a:r>
            <a:r>
              <a:rPr b="0" lang="en-GB" sz="1200" spc="-1" strike="noStrike">
                <a:solidFill>
                  <a:srgbClr val="333333"/>
                </a:solidFill>
                <a:latin typeface="Consolas"/>
              </a:rPr>
              <a:t>Map</a:t>
            </a: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 object</a:t>
            </a:r>
            <a:endParaRPr b="0" lang="en-US" sz="1200" spc="-1" strike="noStrike">
              <a:latin typeface="Arial"/>
            </a:endParaRPr>
          </a:p>
          <a:p>
            <a:pPr lvl="2" marL="647640" indent="-28512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Add a </a:t>
            </a:r>
            <a:r>
              <a:rPr b="0" lang="en-GB" sz="1200" spc="-1" strike="noStrike">
                <a:solidFill>
                  <a:srgbClr val="333333"/>
                </a:solidFill>
                <a:latin typeface="Consolas"/>
              </a:rPr>
              <a:t>folium.Circle</a:t>
            </a: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 and </a:t>
            </a:r>
            <a:r>
              <a:rPr b="0" lang="en-GB" sz="1200" spc="-1" strike="noStrike">
                <a:solidFill>
                  <a:srgbClr val="333333"/>
                </a:solidFill>
                <a:latin typeface="Consolas"/>
              </a:rPr>
              <a:t>folium.Marker</a:t>
            </a: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 for each launch site on the launch map</a:t>
            </a:r>
            <a:endParaRPr b="0" lang="en-US" sz="1200" spc="-1" strike="noStrike">
              <a:latin typeface="Arial"/>
            </a:endParaRPr>
          </a:p>
          <a:p>
            <a:pPr marL="36180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800" spc="-1" strike="noStrike">
                <a:solidFill>
                  <a:srgbClr val="333333"/>
                </a:solidFill>
                <a:latin typeface="Ubuntu"/>
              </a:rPr>
              <a:t>Mark the success/failed launches for each site on a map</a:t>
            </a:r>
            <a:endParaRPr b="0" lang="en-US" sz="1800" spc="-1" strike="noStrike">
              <a:latin typeface="Arial"/>
            </a:endParaRPr>
          </a:p>
          <a:p>
            <a:pPr lvl="2" marL="647640" indent="-28512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As many launches have the same coordinates, it makes sense to cluster them together. </a:t>
            </a:r>
            <a:endParaRPr b="0" lang="en-US" sz="1200" spc="-1" strike="noStrike">
              <a:latin typeface="Arial"/>
            </a:endParaRPr>
          </a:p>
          <a:p>
            <a:pPr lvl="2" marL="647640" indent="-28512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Before clustering them, assign a marker colour of successful (class = 1) as green, and failed (class = 0) as red.</a:t>
            </a:r>
            <a:endParaRPr b="0" lang="en-US" sz="1200" spc="-1" strike="noStrike">
              <a:latin typeface="Arial"/>
            </a:endParaRPr>
          </a:p>
          <a:p>
            <a:pPr lvl="2" marL="647640" indent="-28512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To put the launches into clusters, for each launch, add a </a:t>
            </a:r>
            <a:r>
              <a:rPr b="0" lang="en-GB" sz="1200" spc="-1" strike="noStrike">
                <a:solidFill>
                  <a:srgbClr val="333333"/>
                </a:solidFill>
                <a:latin typeface="Consolas"/>
              </a:rPr>
              <a:t>folium.Marker</a:t>
            </a: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 to the </a:t>
            </a:r>
            <a:r>
              <a:rPr b="0" lang="en-GB" sz="1200" spc="-1" strike="noStrike">
                <a:solidFill>
                  <a:srgbClr val="333333"/>
                </a:solidFill>
                <a:latin typeface="Consolas"/>
              </a:rPr>
              <a:t>MarkerCluster()</a:t>
            </a: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 object.</a:t>
            </a:r>
            <a:endParaRPr b="0" lang="en-US" sz="1200" spc="-1" strike="noStrike">
              <a:latin typeface="Arial"/>
            </a:endParaRPr>
          </a:p>
          <a:p>
            <a:pPr lvl="2" marL="647640" indent="-28512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Create an icon as a text label, assigning the </a:t>
            </a:r>
            <a:r>
              <a:rPr b="0" lang="en-GB" sz="1200" spc="-1" strike="noStrike">
                <a:solidFill>
                  <a:srgbClr val="333333"/>
                </a:solidFill>
                <a:latin typeface="Consolas"/>
              </a:rPr>
              <a:t>icon_color </a:t>
            </a: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as the </a:t>
            </a:r>
            <a:r>
              <a:rPr b="0" lang="en-GB" sz="1200" spc="-1" strike="noStrike">
                <a:solidFill>
                  <a:srgbClr val="333333"/>
                </a:solidFill>
                <a:latin typeface="Consolas"/>
              </a:rPr>
              <a:t>marker_colour</a:t>
            </a: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 determined previously.</a:t>
            </a:r>
            <a:endParaRPr b="0" lang="en-US" sz="1200" spc="-1" strike="noStrike">
              <a:latin typeface="Arial"/>
            </a:endParaRPr>
          </a:p>
          <a:p>
            <a:pPr marL="36180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800" spc="-1" strike="noStrike">
                <a:solidFill>
                  <a:srgbClr val="333333"/>
                </a:solidFill>
                <a:latin typeface="Ubuntu"/>
              </a:rPr>
              <a:t>Calculate the distances between a launch site to its proximities</a:t>
            </a:r>
            <a:endParaRPr b="0" lang="en-US" sz="1800" spc="-1" strike="noStrike">
              <a:latin typeface="Arial"/>
            </a:endParaRPr>
          </a:p>
          <a:p>
            <a:pPr lvl="2" marL="647640" indent="-28512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To explore the proximities of launch sites, calculations of distances between points can be made using the </a:t>
            </a:r>
            <a:r>
              <a:rPr b="0" lang="en-GB" sz="1200" spc="-1" strike="noStrike">
                <a:solidFill>
                  <a:srgbClr val="333333"/>
                </a:solidFill>
                <a:latin typeface="Consolas"/>
              </a:rPr>
              <a:t>Lat</a:t>
            </a: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 and </a:t>
            </a:r>
            <a:r>
              <a:rPr b="0" lang="en-GB" sz="1200" spc="-1" strike="noStrike">
                <a:solidFill>
                  <a:srgbClr val="333333"/>
                </a:solidFill>
                <a:latin typeface="Consolas"/>
              </a:rPr>
              <a:t>Long</a:t>
            </a: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 values.</a:t>
            </a:r>
            <a:endParaRPr b="0" lang="en-US" sz="1200" spc="-1" strike="noStrike">
              <a:latin typeface="Arial"/>
            </a:endParaRPr>
          </a:p>
          <a:p>
            <a:pPr lvl="2" marL="647640" indent="-28512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After marking a point using the </a:t>
            </a:r>
            <a:r>
              <a:rPr b="0" lang="en-GB" sz="1200" spc="-1" strike="noStrike">
                <a:solidFill>
                  <a:srgbClr val="333333"/>
                </a:solidFill>
                <a:latin typeface="Consolas"/>
              </a:rPr>
              <a:t>Lat</a:t>
            </a: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 and </a:t>
            </a:r>
            <a:r>
              <a:rPr b="0" lang="en-GB" sz="1200" spc="-1" strike="noStrike">
                <a:solidFill>
                  <a:srgbClr val="333333"/>
                </a:solidFill>
                <a:latin typeface="Consolas"/>
              </a:rPr>
              <a:t>Long</a:t>
            </a: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 values, create a </a:t>
            </a:r>
            <a:r>
              <a:rPr b="0" lang="en-GB" sz="1200" spc="-1" strike="noStrike">
                <a:solidFill>
                  <a:srgbClr val="333333"/>
                </a:solidFill>
                <a:latin typeface="Consolas"/>
              </a:rPr>
              <a:t>folium.Marker</a:t>
            </a: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 object to show the distance.</a:t>
            </a:r>
            <a:endParaRPr b="0" lang="en-US" sz="1200" spc="-1" strike="noStrike">
              <a:latin typeface="Arial"/>
            </a:endParaRPr>
          </a:p>
          <a:p>
            <a:pPr lvl="2" marL="647640" indent="-28512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To display the distance line between two points, draw a </a:t>
            </a:r>
            <a:r>
              <a:rPr b="0" lang="en-GB" sz="1200" spc="-1" strike="noStrike">
                <a:solidFill>
                  <a:srgbClr val="333333"/>
                </a:solidFill>
                <a:latin typeface="Consolas"/>
              </a:rPr>
              <a:t>folium.PolyLine</a:t>
            </a: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 and add this to the map.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4458960" y="6538680"/>
            <a:ext cx="73587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 u="sng">
                <a:solidFill>
                  <a:srgbClr val="0563c1"/>
                </a:solidFill>
                <a:uFillTx/>
                <a:latin typeface="Ubuntu"/>
                <a:ea typeface="Noto Sans CJK SC"/>
                <a:hlinkClick r:id="rId2"/>
              </a:rPr>
              <a:t>GitHub Link</a:t>
            </a:r>
            <a:r>
              <a:rPr b="0" lang="en-GB" sz="1000" spc="-1" strike="noStrike" u="sng">
                <a:solidFill>
                  <a:srgbClr val="00929b"/>
                </a:solidFill>
                <a:uFillTx/>
                <a:latin typeface="Ubuntu"/>
                <a:ea typeface="DejaVu Sans"/>
              </a:rPr>
              <a:t>https://github.com/deen1234/Data-Science-Capstone.git</a:t>
            </a:r>
            <a:r>
              <a:rPr b="0" lang="en-GB" sz="1000" spc="-1" strike="noStrike" u="sng">
                <a:solidFill>
                  <a:srgbClr val="0563c1"/>
                </a:solidFill>
                <a:uFillTx/>
                <a:latin typeface="Ubuntu"/>
                <a:ea typeface="DejaVu Sans"/>
                <a:hlinkClick r:id="rId3"/>
              </a:rPr>
              <a:t>https://github.com/deen1234/Data-Science-Capstone.git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404640" y="189000"/>
            <a:ext cx="10946880" cy="71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 cap="all">
                <a:solidFill>
                  <a:srgbClr val="333333"/>
                </a:solidFill>
                <a:latin typeface="Ubuntu Medium"/>
              </a:rPr>
              <a:t>Interactive dashboard – plotly dash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404640" y="1448280"/>
            <a:ext cx="11405520" cy="49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The following plots were added to a Plotly Dash dashboard to have an interactive visualisation of the data: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Pie chart (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px.pie()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) showing the total successful launches per site </a:t>
            </a:r>
            <a:endParaRPr b="0" lang="en-US" sz="2000" spc="-1" strike="noStrike">
              <a:latin typeface="Arial"/>
            </a:endParaRPr>
          </a:p>
          <a:p>
            <a:pPr lvl="1" marL="520560" indent="-34236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rgbClr val="333333"/>
                </a:solidFill>
                <a:latin typeface="Ubuntu"/>
              </a:rPr>
              <a:t>This makes it clear to see which sites are most successful</a:t>
            </a:r>
            <a:endParaRPr b="0" lang="en-US" sz="1800" spc="-1" strike="noStrike">
              <a:latin typeface="Arial"/>
            </a:endParaRPr>
          </a:p>
          <a:p>
            <a:pPr lvl="1" marL="520560" indent="-34236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rgbClr val="333333"/>
                </a:solidFill>
                <a:latin typeface="Ubuntu"/>
              </a:rPr>
              <a:t>The chart could also be filtered (using a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dcc.Dropdown()</a:t>
            </a:r>
            <a:r>
              <a:rPr b="0" lang="en-GB" sz="1800" spc="-1" strike="noStrike">
                <a:solidFill>
                  <a:srgbClr val="333333"/>
                </a:solidFill>
                <a:latin typeface="Ubuntu"/>
              </a:rPr>
              <a:t> object) to see the success/failure ratio for an individual site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Scatter graph (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px.scatter()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) to show the correlation between outcome (success or not) and payload mass (kg)</a:t>
            </a:r>
            <a:endParaRPr b="0" lang="en-US" sz="2000" spc="-1" strike="noStrike">
              <a:latin typeface="Arial"/>
            </a:endParaRPr>
          </a:p>
          <a:p>
            <a:pPr lvl="1" marL="520560" indent="-34236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rgbClr val="333333"/>
                </a:solidFill>
                <a:latin typeface="Ubuntu"/>
              </a:rPr>
              <a:t>This could be filtered (using a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RangeSlider()</a:t>
            </a:r>
            <a:r>
              <a:rPr b="0" lang="en-GB" sz="1800" spc="-1" strike="noStrike">
                <a:solidFill>
                  <a:srgbClr val="333333"/>
                </a:solidFill>
                <a:latin typeface="Ubuntu"/>
              </a:rPr>
              <a:t> object) by ranges of payload masses</a:t>
            </a:r>
            <a:endParaRPr b="0" lang="en-US" sz="1800" spc="-1" strike="noStrike">
              <a:latin typeface="Arial"/>
            </a:endParaRPr>
          </a:p>
          <a:p>
            <a:pPr lvl="1" marL="520560" indent="-34236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rgbClr val="333333"/>
                </a:solidFill>
                <a:latin typeface="Ubuntu"/>
              </a:rPr>
              <a:t>It could also be filtered by booster version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4458960" y="6538680"/>
            <a:ext cx="73587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 u="sng">
                <a:solidFill>
                  <a:srgbClr val="0563c1"/>
                </a:solidFill>
                <a:uFillTx/>
                <a:latin typeface="Ubuntu"/>
                <a:ea typeface="Noto Sans CJK SC"/>
                <a:hlinkClick r:id="rId2"/>
              </a:rPr>
              <a:t>GitHub Link</a:t>
            </a:r>
            <a:r>
              <a:rPr b="0" lang="en-GB" sz="1000" spc="-1" strike="noStrike" u="sng">
                <a:solidFill>
                  <a:srgbClr val="00929b"/>
                </a:solidFill>
                <a:uFillTx/>
                <a:latin typeface="Ubuntu"/>
                <a:ea typeface="DejaVu Sans"/>
              </a:rPr>
              <a:t>https://github.com/deen1234/Data-Science-Capstone.git</a:t>
            </a:r>
            <a:r>
              <a:rPr b="0" lang="en-GB" sz="1000" spc="-1" strike="noStrike" u="sng">
                <a:solidFill>
                  <a:srgbClr val="0563c1"/>
                </a:solidFill>
                <a:uFillTx/>
                <a:latin typeface="Ubuntu"/>
                <a:ea typeface="DejaVu Sans"/>
                <a:hlinkClick r:id="rId3"/>
              </a:rPr>
              <a:t>https://github.com/deen1234/Data-Science-Capstone.git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404640" y="189000"/>
            <a:ext cx="10946880" cy="71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 cap="all">
                <a:solidFill>
                  <a:srgbClr val="333333"/>
                </a:solidFill>
                <a:latin typeface="Ubuntu Medium"/>
              </a:rPr>
              <a:t>Interactive dashboard – plotly dash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404640" y="1448280"/>
            <a:ext cx="11405520" cy="49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The following plots were added to a Plotly Dash dashboard to have an interactive visualisation of the data: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Pie chart (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px.pie()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) showing the total successful launches per site </a:t>
            </a:r>
            <a:endParaRPr b="0" lang="en-US" sz="2000" spc="-1" strike="noStrike">
              <a:latin typeface="Arial"/>
            </a:endParaRPr>
          </a:p>
          <a:p>
            <a:pPr lvl="1" marL="520560" indent="-34236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rgbClr val="333333"/>
                </a:solidFill>
                <a:latin typeface="Ubuntu"/>
              </a:rPr>
              <a:t>This makes it clear to see which sites are most successful</a:t>
            </a:r>
            <a:endParaRPr b="0" lang="en-US" sz="1800" spc="-1" strike="noStrike">
              <a:latin typeface="Arial"/>
            </a:endParaRPr>
          </a:p>
          <a:p>
            <a:pPr lvl="1" marL="520560" indent="-34236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rgbClr val="333333"/>
                </a:solidFill>
                <a:latin typeface="Ubuntu"/>
              </a:rPr>
              <a:t>The chart could also be filtered (using a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dcc.Dropdown()</a:t>
            </a:r>
            <a:r>
              <a:rPr b="0" lang="en-GB" sz="1800" spc="-1" strike="noStrike">
                <a:solidFill>
                  <a:srgbClr val="333333"/>
                </a:solidFill>
                <a:latin typeface="Ubuntu"/>
              </a:rPr>
              <a:t> object) to see the success/failure ratio for an individual site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Scatter graph (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px.scatter()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) to show the correlation between outcome (success or not) and payload mass (kg)</a:t>
            </a:r>
            <a:endParaRPr b="0" lang="en-US" sz="2000" spc="-1" strike="noStrike">
              <a:latin typeface="Arial"/>
            </a:endParaRPr>
          </a:p>
          <a:p>
            <a:pPr lvl="1" marL="520560" indent="-34236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rgbClr val="333333"/>
                </a:solidFill>
                <a:latin typeface="Ubuntu"/>
              </a:rPr>
              <a:t>This could be filtered (using a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RangeSlider()</a:t>
            </a:r>
            <a:r>
              <a:rPr b="0" lang="en-GB" sz="1800" spc="-1" strike="noStrike">
                <a:solidFill>
                  <a:srgbClr val="333333"/>
                </a:solidFill>
                <a:latin typeface="Ubuntu"/>
              </a:rPr>
              <a:t> object) by ranges of payload masses</a:t>
            </a:r>
            <a:endParaRPr b="0" lang="en-US" sz="1800" spc="-1" strike="noStrike">
              <a:latin typeface="Arial"/>
            </a:endParaRPr>
          </a:p>
          <a:p>
            <a:pPr lvl="1" marL="520560" indent="-34236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rgbClr val="333333"/>
                </a:solidFill>
                <a:latin typeface="Ubuntu"/>
              </a:rPr>
              <a:t>It could also be filtered by booster version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4458960" y="6538680"/>
            <a:ext cx="735876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 u="sng">
                <a:solidFill>
                  <a:srgbClr val="0563c1"/>
                </a:solidFill>
                <a:uFillTx/>
                <a:latin typeface="Ubuntu"/>
                <a:ea typeface="Noto Sans CJK SC"/>
                <a:hlinkClick r:id="rId2"/>
              </a:rPr>
              <a:t>GitHub Link</a:t>
            </a:r>
            <a:r>
              <a:rPr b="0" lang="en-GB" sz="1000" spc="-1" strike="noStrike" u="sng">
                <a:solidFill>
                  <a:srgbClr val="00929b"/>
                </a:solidFill>
                <a:uFillTx/>
                <a:latin typeface="Ubuntu"/>
                <a:ea typeface="DejaVu Sans"/>
              </a:rPr>
              <a:t>https://github.com/deen1234/Data-Science-Capstone.git</a:t>
            </a:r>
            <a:r>
              <a:rPr b="0" lang="en-GB" sz="1000" spc="-1" strike="noStrike" u="sng">
                <a:solidFill>
                  <a:srgbClr val="0563c1"/>
                </a:solidFill>
                <a:uFillTx/>
                <a:latin typeface="Ubuntu"/>
                <a:ea typeface="DejaVu Sans"/>
                <a:hlinkClick r:id="rId3"/>
              </a:rPr>
              <a:t>https://github.com/deen1234/Data-Science-Capstone.git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840960" y="1807200"/>
            <a:ext cx="7067880" cy="162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215526C-B9DA-43F3-AE54-841D14D2469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16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704160" y="2529720"/>
            <a:ext cx="1246320" cy="364320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424440" y="189000"/>
            <a:ext cx="10946880" cy="71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333333"/>
                </a:solidFill>
                <a:latin typeface="Ubuntu Medium"/>
              </a:rPr>
              <a:t>Launch Site VS. FLIGHT NUMBER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424440" y="1448280"/>
            <a:ext cx="5690520" cy="49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The scatter plot of Launch Site vs. Flight Number shows that: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As the number of flights increases, the rate of success at a launch site increases. 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Most of the early flights (flight numbers &lt; 30) were launched from CCAFS SLC 40, and were generally unsuccessful. 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The flights from VAFB SLC 4E also show this trend, that earlier flights were less successful.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No early flights were launched from KSC LC 39A, so the launches from this site are more successful.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Above a flight number of around 30, there are significantly more successful landings (Class = 1).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6475680" y="1448280"/>
            <a:ext cx="5330520" cy="4842000"/>
          </a:xfrm>
          <a:prstGeom prst="roundRect">
            <a:avLst>
              <a:gd name="adj" fmla="val 4167"/>
            </a:avLst>
          </a:prstGeom>
          <a:blipFill rotWithShape="0">
            <a:blip r:embed="rId2"/>
            <a:stretch>
              <a:fillRect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424440" y="189000"/>
            <a:ext cx="10946880" cy="71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333333"/>
                </a:solidFill>
                <a:latin typeface="Ubuntu Medium"/>
              </a:rPr>
              <a:t>LAUNCH SITE vs. PAYLOAD MASS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424440" y="1448280"/>
            <a:ext cx="4322160" cy="49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The scatter plot of Launch Site vs. Payload Mass shows that: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Above a payload mass of around 7000 kg, there are very few unsuccessful landings, but there is also far less data for these heavier launches.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There is no clear correlation between payload mass and success rate for a given launch site. 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All sites launched a variety of payload masses, with most of the launches from CCAFS SLC 40 being comparatively lighter payloads (with some outliers).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4963680" y="1485000"/>
            <a:ext cx="6842520" cy="3997800"/>
          </a:xfrm>
          <a:prstGeom prst="roundRect">
            <a:avLst>
              <a:gd name="adj" fmla="val 4167"/>
            </a:avLst>
          </a:prstGeom>
          <a:blipFill rotWithShape="0">
            <a:blip r:embed="rId2"/>
            <a:stretch>
              <a:fillRect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5F37D1C1-BFF8-4463-B9B7-28E0DCCC639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958680" y="2113200"/>
            <a:ext cx="5166360" cy="332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US" sz="22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424080" y="189000"/>
            <a:ext cx="10946880" cy="71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333333"/>
                </a:solidFill>
                <a:latin typeface="Ubuntu Medium"/>
              </a:rPr>
              <a:t>Success Rate vs. Orbit Type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424080" y="1448280"/>
            <a:ext cx="4682520" cy="49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The bar chart of Success Rate vs. Orbit Type shows that the following orbits have the highest (100%) success rate: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ES-L1 (Earth-Sun First Lagrangian Point)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GEO (Geostationary Orbit)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HEO (High Earth Orbit)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SSO (Sun-synchronous Orbit)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The orbit with the lowest (0%) success rate is: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SO (Heliocentric Orbit)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5467320" y="1458000"/>
            <a:ext cx="6333840" cy="4299480"/>
          </a:xfrm>
          <a:prstGeom prst="roundRect">
            <a:avLst>
              <a:gd name="adj" fmla="val 4167"/>
            </a:avLst>
          </a:prstGeom>
          <a:blipFill rotWithShape="0">
            <a:blip r:embed="rId2"/>
            <a:stretch>
              <a:fillRect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424080" y="189000"/>
            <a:ext cx="10946880" cy="71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333333"/>
                </a:solidFill>
                <a:latin typeface="Ubuntu Medium"/>
              </a:rPr>
              <a:t>Orbit Type vs. flight number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424080" y="1448280"/>
            <a:ext cx="4610520" cy="49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This scatter plot of Orbit Type vs. Flight number shows a few useful things that the previous plots did not, such as: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The 100% success rate of GEO, HEO, and ES-L1 orbits can be explained by only having 1 flight into the respective orbits. 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The 100% success rate in SSO is more impressive, with 5 successful flights.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There is little relationship between Flight Number and Success Rate for GTO.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Generally, as Flight Number increases, the success rate increases. This is most extreme for LEO, where unsuccessful landings only occurred for the low flight numbers (early launches).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5317920" y="1448280"/>
            <a:ext cx="6488280" cy="4259520"/>
          </a:xfrm>
          <a:prstGeom prst="roundRect">
            <a:avLst>
              <a:gd name="adj" fmla="val 4167"/>
            </a:avLst>
          </a:prstGeom>
          <a:blipFill rotWithShape="0">
            <a:blip r:embed="rId2"/>
            <a:stretch>
              <a:fillRect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424080" y="189000"/>
            <a:ext cx="10946880" cy="71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333333"/>
                </a:solidFill>
                <a:latin typeface="Ubuntu Medium"/>
              </a:rPr>
              <a:t>ORBIT TYPE VS. PAYLOAD MASS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424080" y="1448280"/>
            <a:ext cx="4826520" cy="49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This scatter plot of Orbit Type vs. Payload Mass shows that: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The following orbit types have more success with heavy payloads:</a:t>
            </a:r>
            <a:endParaRPr b="0" lang="en-US" sz="1600" spc="-1" strike="noStrike">
              <a:latin typeface="Arial"/>
            </a:endParaRPr>
          </a:p>
          <a:p>
            <a:pPr lvl="1" marL="463680" indent="-28512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333333"/>
                </a:solidFill>
                <a:latin typeface="Ubuntu"/>
              </a:rPr>
              <a:t>PO (although the number of data points is small)</a:t>
            </a:r>
            <a:endParaRPr b="0" lang="en-US" sz="1400" spc="-1" strike="noStrike">
              <a:latin typeface="Arial"/>
            </a:endParaRPr>
          </a:p>
          <a:p>
            <a:pPr lvl="1" marL="463680" indent="-28512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333333"/>
                </a:solidFill>
                <a:latin typeface="Ubuntu"/>
              </a:rPr>
              <a:t>ISS</a:t>
            </a:r>
            <a:endParaRPr b="0" lang="en-US" sz="1400" spc="-1" strike="noStrike">
              <a:latin typeface="Arial"/>
            </a:endParaRPr>
          </a:p>
          <a:p>
            <a:pPr lvl="1" marL="463680" indent="-28512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400" spc="-1" strike="noStrike">
                <a:solidFill>
                  <a:srgbClr val="333333"/>
                </a:solidFill>
                <a:latin typeface="Ubuntu"/>
              </a:rPr>
              <a:t>LEO</a:t>
            </a:r>
            <a:endParaRPr b="0" lang="en-US" sz="1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For GTO, the relationship between payload mass and success rate is unclear.</a:t>
            </a:r>
            <a:endParaRPr b="0" lang="en-U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VLEO (Very Low Earth Orbit) launches are associated with heavier payloads, which makes intuitive sense.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5762880" y="1448280"/>
            <a:ext cx="6042960" cy="3898440"/>
          </a:xfrm>
          <a:prstGeom prst="roundRect">
            <a:avLst>
              <a:gd name="adj" fmla="val 4167"/>
            </a:avLst>
          </a:prstGeom>
          <a:blipFill rotWithShape="0">
            <a:blip r:embed="rId2"/>
            <a:stretch>
              <a:fillRect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424440" y="189000"/>
            <a:ext cx="10947240" cy="71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333333"/>
                </a:solidFill>
                <a:latin typeface="Ubuntu Medium"/>
              </a:rPr>
              <a:t>Launch Success Yearly Trend</a:t>
            </a:r>
            <a:endParaRPr b="0" lang="en-US" sz="26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340" name="TextShape 2"/>
          <p:cNvSpPr txBox="1"/>
          <p:nvPr/>
        </p:nvSpPr>
        <p:spPr>
          <a:xfrm>
            <a:off x="424440" y="1448280"/>
            <a:ext cx="5258880" cy="495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The line chart of yearly average success rate shows that:</a:t>
            </a:r>
            <a:endParaRPr b="0" lang="en-US" sz="1600" spc="-1" strike="noStrike">
              <a:solidFill>
                <a:srgbClr val="333333"/>
              </a:solidFill>
              <a:latin typeface="Times New Roman"/>
            </a:endParaRPr>
          </a:p>
          <a:p>
            <a:pPr marL="285840" indent="-2854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Between 2010 and 2013, all landings were unsuccessful (as the success rate is 0).</a:t>
            </a:r>
            <a:endParaRPr b="0" lang="en-US" sz="1600" spc="-1" strike="noStrike">
              <a:solidFill>
                <a:srgbClr val="333333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After 2013, the success rate generally increased, despite small dips in 2018 and 2020.</a:t>
            </a:r>
            <a:endParaRPr b="0" lang="en-US" sz="1600" spc="-1" strike="noStrike">
              <a:solidFill>
                <a:srgbClr val="333333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After 2016, there was always a greater than 50% chance of success.</a:t>
            </a:r>
            <a:endParaRPr b="0" lang="en-US" sz="16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5827680" y="1431360"/>
            <a:ext cx="5978880" cy="4073040"/>
          </a:xfrm>
          <a:prstGeom prst="roundRect">
            <a:avLst>
              <a:gd name="adj" fmla="val 4167"/>
            </a:avLst>
          </a:prstGeom>
          <a:blipFill rotWithShape="0">
            <a:blip r:embed="rId2"/>
            <a:stretch>
              <a:fillRect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EC8F5D1-19A4-49D8-AE2A-2CA0B310A1E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16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1c1c1c"/>
                </a:solidFill>
                <a:latin typeface="Abadi"/>
              </a:rPr>
              <a:t>%sql select unique(lunch_Site)  from  SPACEXTBL</a:t>
            </a:r>
            <a:endParaRPr b="0" lang="en-US" sz="2200" spc="-1" strike="noStrike">
              <a:solidFill>
                <a:srgbClr val="1c1c1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1c1c1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1c1c1c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1c1c1c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1c1c1c"/>
                </a:solidFill>
                <a:latin typeface="Ubuntu"/>
              </a:rPr>
              <a:t>The word </a:t>
            </a:r>
            <a:r>
              <a:rPr b="0" lang="en-GB" sz="2000" spc="-1" strike="noStrike">
                <a:solidFill>
                  <a:srgbClr val="1c1c1c"/>
                </a:solidFill>
                <a:latin typeface="Consolas"/>
              </a:rPr>
              <a:t>UNIQUE</a:t>
            </a:r>
            <a:r>
              <a:rPr b="0" lang="en-GB" sz="2000" spc="-1" strike="noStrike">
                <a:solidFill>
                  <a:srgbClr val="1c1c1c"/>
                </a:solidFill>
                <a:latin typeface="Ubuntu"/>
              </a:rPr>
              <a:t> returns only unique values from the </a:t>
            </a:r>
            <a:r>
              <a:rPr b="0" lang="en-GB" sz="2000" spc="-1" strike="noStrike">
                <a:solidFill>
                  <a:srgbClr val="1c1c1c"/>
                </a:solidFill>
                <a:latin typeface="Consolas"/>
              </a:rPr>
              <a:t>LAUNCH_SITE</a:t>
            </a:r>
            <a:r>
              <a:rPr b="0" lang="en-GB" sz="2000" spc="-1" strike="noStrike">
                <a:solidFill>
                  <a:srgbClr val="1c1c1c"/>
                </a:solidFill>
                <a:latin typeface="Ubuntu"/>
              </a:rPr>
              <a:t> column of the </a:t>
            </a:r>
            <a:r>
              <a:rPr b="0" lang="en-GB" sz="2000" spc="-1" strike="noStrike">
                <a:solidFill>
                  <a:srgbClr val="1c1c1c"/>
                </a:solidFill>
                <a:latin typeface="Consolas"/>
              </a:rPr>
              <a:t>SPACEXTBL</a:t>
            </a:r>
            <a:r>
              <a:rPr b="0" lang="en-GB" sz="2000" spc="-1" strike="noStrike">
                <a:solidFill>
                  <a:srgbClr val="1c1c1c"/>
                </a:solidFill>
                <a:latin typeface="Ubuntu"/>
              </a:rPr>
              <a:t> table.</a:t>
            </a:r>
            <a:endParaRPr b="0" lang="en-US" sz="2000" spc="-1" strike="noStrike">
              <a:solidFill>
                <a:srgbClr val="1c1c1c"/>
              </a:solidFill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8976D5F-A678-4CA1-93B0-CDFC80A4E84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24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333333"/>
                </a:solidFill>
                <a:latin typeface="Abadi"/>
                <a:ea typeface="Noto Sans CJK SC"/>
              </a:rPr>
              <a:t>%sql select lunch_Site  from  SPACEXTBL where  lunch_site  like </a:t>
            </a: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333333"/>
                </a:solidFill>
                <a:latin typeface="Abadi"/>
              </a:rPr>
              <a:t>`CCA%`  limit 5;</a:t>
            </a: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LIMIT 5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 fetches only 5 records, and the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LIKE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 keyword is used with the wild card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‘CCA%’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 to retrieve string values beginning with ‘CCA’. </a:t>
            </a: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A26EEA3-D78B-424B-B0FD-6A114D9E182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25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333333"/>
                </a:solidFill>
                <a:latin typeface="Abadi"/>
              </a:rPr>
              <a:t>%sq select sum(PAYLOAD_MASS__KG_) as total_paylod   from SPACEXTBL;</a:t>
            </a: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333333"/>
                </a:solidFill>
                <a:latin typeface="Abadi"/>
              </a:rPr>
              <a:t>455966 is out put</a:t>
            </a: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The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SUM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 keyword is used to calculate the total of the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LAUNCH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 column, and the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SUM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 keyword (and the associated condition) filters the results to only boosters from NASA (CRS).</a:t>
            </a: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ECF3AD1-1853-484F-A8A7-C2AB1745419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26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333333"/>
                </a:solidFill>
                <a:latin typeface="Abadi"/>
              </a:rPr>
              <a:t>%sq select avg(PAYLOAD_MASS__KG_) as avg_paylod   from SPACEXTBL  where BOOSTER_VERSIOB=’F9 v1.1’;</a:t>
            </a: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333333"/>
                </a:solidFill>
                <a:latin typeface="Abadi"/>
              </a:rPr>
              <a:t>2928 is output</a:t>
            </a: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The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AVG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 keyword is used to calculate the average of the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PAYLOAD_MASS__KG_</a:t>
            </a:r>
            <a:r>
              <a:rPr b="0" lang="en-GB" sz="2000" spc="-1" strike="noStrike">
                <a:solidFill>
                  <a:srgbClr val="333333"/>
                </a:solidFill>
                <a:latin typeface="Ubuntu Medium"/>
              </a:rPr>
              <a:t> 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column, and the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WHERE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 keyword (and the associated condition) filters the results to only the F9 v1.1 booster version.</a:t>
            </a: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BA521F8-18A1-4D32-8DD4-5D96096DD4B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27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333333"/>
                </a:solidFill>
                <a:latin typeface="Abadi"/>
              </a:rPr>
              <a:t>%sql  select min(Date)  from SPACEXTABLE  where   Landing_Outcome  like '%success%'</a:t>
            </a: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The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MIN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 keyword is used to calculate the minimum of the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DATE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 column, i.e. the first date, and the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WHERE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 keyword (and the associated condition) filters the results to only the successful ground pad landings.</a:t>
            </a: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B53D19B-53DF-493D-86BE-3B14399764E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28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333333"/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333333"/>
                </a:solidFill>
                <a:latin typeface="Abadi"/>
              </a:rPr>
              <a:t>%sql select Booster_Version   from SPACEXTABLE  where  PAYLOAD_MASS__KG_ between 4000 and 6000</a:t>
            </a: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The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WHERE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 keyword is used to filter the results to include only those that satisfy both conditions in the brackets (as the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AND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 keyword is also used). The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BETWEEN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 keyword allows for 4000 &lt; x &lt; 6000 values to be selected.</a:t>
            </a: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17719A0D-CA2B-4928-98D5-098FAAA7DB0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139680" y="1449720"/>
            <a:ext cx="11472840" cy="531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90000"/>
              </a:lnSpc>
            </a:pPr>
            <a:r>
              <a:rPr b="0" lang="en-GB" sz="2000" spc="-1" strike="noStrike">
                <a:solidFill>
                  <a:srgbClr val="0b49cb"/>
                </a:solidFill>
                <a:latin typeface="Ubuntu"/>
              </a:rPr>
              <a:t>Summary of Methodologies:</a:t>
            </a:r>
            <a:endParaRPr b="0" lang="en-US" sz="2000" spc="-1" strike="noStrike">
              <a:latin typeface="Arial"/>
            </a:endParaRPr>
          </a:p>
          <a:p>
            <a:pPr marL="18432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800" spc="-1" strike="noStrike">
                <a:solidFill>
                  <a:srgbClr val="333333"/>
                </a:solidFill>
                <a:latin typeface="Ubuntu"/>
              </a:rPr>
              <a:t>This project follows these steps: </a:t>
            </a:r>
            <a:endParaRPr b="0" lang="en-US" sz="1800" spc="-1" strike="noStrike">
              <a:latin typeface="Arial"/>
            </a:endParaRPr>
          </a:p>
          <a:p>
            <a:pPr lvl="2" marL="819000" indent="-4564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Data Collection</a:t>
            </a:r>
            <a:endParaRPr b="0" lang="en-US" sz="1600" spc="-1" strike="noStrike">
              <a:latin typeface="Arial"/>
            </a:endParaRPr>
          </a:p>
          <a:p>
            <a:pPr lvl="2" marL="819000" indent="-4564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Data Wrangling </a:t>
            </a:r>
            <a:endParaRPr b="0" lang="en-US" sz="1600" spc="-1" strike="noStrike">
              <a:latin typeface="Arial"/>
            </a:endParaRPr>
          </a:p>
          <a:p>
            <a:pPr lvl="2" marL="819000" indent="-4564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Exploratory Data Analysis</a:t>
            </a:r>
            <a:endParaRPr b="0" lang="en-US" sz="1600" spc="-1" strike="noStrike">
              <a:latin typeface="Arial"/>
            </a:endParaRPr>
          </a:p>
          <a:p>
            <a:pPr lvl="2" marL="819000" indent="-4564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Interactive Visual Analytics</a:t>
            </a:r>
            <a:endParaRPr b="0" lang="en-US" sz="1600" spc="-1" strike="noStrike">
              <a:latin typeface="Arial"/>
            </a:endParaRPr>
          </a:p>
          <a:p>
            <a:pPr lvl="2" marL="819000" indent="-4564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Predictive Analysis (Classification)</a:t>
            </a:r>
            <a:endParaRPr b="0" lang="en-US" sz="1600" spc="-1" strike="noStrike">
              <a:latin typeface="Arial"/>
            </a:endParaRPr>
          </a:p>
          <a:p>
            <a:pPr marL="36180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36180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0b49cb"/>
                </a:solidFill>
                <a:latin typeface="Ubuntu"/>
              </a:rPr>
              <a:t>Summary of Results:</a:t>
            </a:r>
            <a:endParaRPr b="0" lang="en-US" sz="2000" spc="-1" strike="noStrike">
              <a:latin typeface="Arial"/>
            </a:endParaRPr>
          </a:p>
          <a:p>
            <a:pPr marL="18432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800" spc="-1" strike="noStrike">
                <a:solidFill>
                  <a:srgbClr val="333333"/>
                </a:solidFill>
                <a:latin typeface="Ubuntu"/>
              </a:rPr>
              <a:t>This project produced the following outputs and visualizations:</a:t>
            </a:r>
            <a:endParaRPr b="0" lang="en-US" sz="1800" spc="-1" strike="noStrike">
              <a:latin typeface="Arial"/>
            </a:endParaRPr>
          </a:p>
          <a:p>
            <a:pPr lvl="2" marL="819000" indent="-4564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Exploratory Data Analysis (EDA) results </a:t>
            </a:r>
            <a:endParaRPr b="0" lang="en-US" sz="1600" spc="-1" strike="noStrike">
              <a:latin typeface="Arial"/>
            </a:endParaRPr>
          </a:p>
          <a:p>
            <a:pPr lvl="2" marL="819000" indent="-4564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Geospatial analytics</a:t>
            </a:r>
            <a:endParaRPr b="0" lang="en-US" sz="1600" spc="-1" strike="noStrike">
              <a:latin typeface="Arial"/>
            </a:endParaRPr>
          </a:p>
          <a:p>
            <a:pPr lvl="2" marL="819000" indent="-4564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Interactive dashboard</a:t>
            </a:r>
            <a:endParaRPr b="0" lang="en-US" sz="1600" spc="-1" strike="noStrike">
              <a:latin typeface="Arial"/>
            </a:endParaRPr>
          </a:p>
          <a:p>
            <a:pPr lvl="2" marL="819000" indent="-45648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Ubuntu Medium"/>
              <a:buAutoNum type="arabicPeriod"/>
              <a:tabLst>
                <a:tab algn="l" pos="0"/>
              </a:tabLst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Predictive analysis of classification models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BB2C2F8-C144-45A5-9C13-E85427EDBB4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29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5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333333"/>
                </a:solidFill>
                <a:latin typeface="Abadi"/>
              </a:rPr>
              <a:t>Calculate the total number of successful and failure mission outcomes</a:t>
            </a: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333333"/>
                </a:solidFill>
                <a:latin typeface="Abadi"/>
              </a:rPr>
              <a:t>%sql select  Mission_Outcome,count(Mission_Outcome)   from SPACEXTABLE  group by  Mission_Outcome  </a:t>
            </a: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300" spc="-1" strike="noStrike">
                <a:solidFill>
                  <a:srgbClr val="333333"/>
                </a:solidFill>
                <a:latin typeface="Abadi"/>
              </a:rPr>
              <a:t>Mission_Outcome</a:t>
            </a:r>
            <a:r>
              <a:rPr b="0" lang="en-US" sz="1300" spc="-1" strike="noStrike">
                <a:solidFill>
                  <a:srgbClr val="333333"/>
                </a:solidFill>
                <a:latin typeface="Abadi"/>
              </a:rPr>
              <a:t>	</a:t>
            </a:r>
            <a:r>
              <a:rPr b="0" lang="en-US" sz="1300" spc="-1" strike="noStrike">
                <a:solidFill>
                  <a:srgbClr val="333333"/>
                </a:solidFill>
                <a:latin typeface="Abadi"/>
              </a:rPr>
              <a:t>count(Mission_Outcome)</a:t>
            </a:r>
            <a:endParaRPr b="0" lang="en-US" sz="13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300" spc="-1" strike="noStrike">
                <a:solidFill>
                  <a:srgbClr val="333333"/>
                </a:solidFill>
                <a:latin typeface="Abadi"/>
              </a:rPr>
              <a:t>Failure (in flight)</a:t>
            </a:r>
            <a:r>
              <a:rPr b="0" lang="en-US" sz="1300" spc="-1" strike="noStrike">
                <a:solidFill>
                  <a:srgbClr val="333333"/>
                </a:solidFill>
                <a:latin typeface="Abadi"/>
              </a:rPr>
              <a:t>	</a:t>
            </a:r>
            <a:r>
              <a:rPr b="0" lang="en-US" sz="1300" spc="-1" strike="noStrike">
                <a:solidFill>
                  <a:srgbClr val="333333"/>
                </a:solidFill>
                <a:latin typeface="Abadi"/>
              </a:rPr>
              <a:t>1</a:t>
            </a:r>
            <a:endParaRPr b="0" lang="en-US" sz="13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300" spc="-1" strike="noStrike">
                <a:solidFill>
                  <a:srgbClr val="333333"/>
                </a:solidFill>
                <a:latin typeface="Abadi"/>
              </a:rPr>
              <a:t>Success</a:t>
            </a:r>
            <a:r>
              <a:rPr b="0" lang="en-US" sz="1300" spc="-1" strike="noStrike">
                <a:solidFill>
                  <a:srgbClr val="333333"/>
                </a:solidFill>
                <a:latin typeface="Abadi"/>
              </a:rPr>
              <a:t>	</a:t>
            </a:r>
            <a:r>
              <a:rPr b="0" lang="en-US" sz="1300" spc="-1" strike="noStrike">
                <a:solidFill>
                  <a:srgbClr val="333333"/>
                </a:solidFill>
                <a:latin typeface="Abadi"/>
              </a:rPr>
              <a:t>98</a:t>
            </a:r>
            <a:endParaRPr b="0" lang="en-US" sz="13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300" spc="-1" strike="noStrike">
                <a:solidFill>
                  <a:srgbClr val="333333"/>
                </a:solidFill>
                <a:latin typeface="Abadi"/>
              </a:rPr>
              <a:t>Success</a:t>
            </a:r>
            <a:r>
              <a:rPr b="0" lang="en-US" sz="1300" spc="-1" strike="noStrike">
                <a:solidFill>
                  <a:srgbClr val="333333"/>
                </a:solidFill>
                <a:latin typeface="Abadi"/>
              </a:rPr>
              <a:t>	</a:t>
            </a:r>
            <a:r>
              <a:rPr b="0" lang="en-US" sz="1300" spc="-1" strike="noStrike">
                <a:solidFill>
                  <a:srgbClr val="333333"/>
                </a:solidFill>
                <a:latin typeface="Abadi"/>
              </a:rPr>
              <a:t>1</a:t>
            </a:r>
            <a:endParaRPr b="0" lang="en-US" sz="13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300" spc="-1" strike="noStrike">
                <a:solidFill>
                  <a:srgbClr val="333333"/>
                </a:solidFill>
                <a:latin typeface="Abadi"/>
              </a:rPr>
              <a:t>Success (payload status unclear)</a:t>
            </a:r>
            <a:r>
              <a:rPr b="0" lang="en-US" sz="1300" spc="-1" strike="noStrike">
                <a:solidFill>
                  <a:srgbClr val="333333"/>
                </a:solidFill>
                <a:latin typeface="Abadi"/>
              </a:rPr>
              <a:t>	</a:t>
            </a:r>
            <a:r>
              <a:rPr b="0" lang="en-US" sz="1300" spc="-1" strike="noStrike">
                <a:solidFill>
                  <a:srgbClr val="333333"/>
                </a:solidFill>
                <a:latin typeface="Abadi"/>
              </a:rPr>
              <a:t>1</a:t>
            </a:r>
            <a:endParaRPr b="0" lang="en-US" sz="13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The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COUNT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 keyword is used to calculate the total number of mission outcomes, and the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GROUPBY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 keyword is also used to group these results by the type of mission outcome.</a:t>
            </a: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2771166-743E-4411-9DCA-DF8A66FA663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30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4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333333"/>
                </a:solidFill>
                <a:latin typeface="Abadi"/>
              </a:rPr>
              <a:t>List the names of the booster which have carried the maximum payload mass</a:t>
            </a: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1400" spc="-1" strike="noStrike">
                <a:solidFill>
                  <a:srgbClr val="333333"/>
                </a:solidFill>
                <a:latin typeface="Abadi"/>
              </a:rPr>
              <a:t>%sql select Booster_Version,PAYLOAD_MASS__KG_   from SPACEXTABLE  where  PAYLOAD_MASS__KG_ &gt;= (select  max(PAYLOAD_MASS__KG_)  from SPACEXTABLE )</a:t>
            </a:r>
            <a:endParaRPr b="0" lang="en-US" sz="14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14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900" spc="-1" strike="noStrike">
                <a:solidFill>
                  <a:srgbClr val="333333"/>
                </a:solidFill>
                <a:latin typeface="Abadi"/>
              </a:rPr>
              <a:t>Booster_Version</a:t>
            </a:r>
            <a:r>
              <a:rPr b="0" lang="en-US" sz="900" spc="-1" strike="noStrike">
                <a:solidFill>
                  <a:srgbClr val="333333"/>
                </a:solidFill>
                <a:latin typeface="Abadi"/>
              </a:rPr>
              <a:t>	</a:t>
            </a:r>
            <a:r>
              <a:rPr b="0" lang="en-US" sz="900" spc="-1" strike="noStrike">
                <a:solidFill>
                  <a:srgbClr val="333333"/>
                </a:solidFill>
                <a:latin typeface="Abadi"/>
              </a:rPr>
              <a:t>PAYLOAD_MASS__KG_</a:t>
            </a:r>
            <a:endParaRPr b="0" lang="en-US" sz="9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900" spc="-1" strike="noStrike">
                <a:solidFill>
                  <a:srgbClr val="333333"/>
                </a:solidFill>
                <a:latin typeface="Abadi"/>
              </a:rPr>
              <a:t>F9 B5 B1048.4</a:t>
            </a:r>
            <a:r>
              <a:rPr b="0" lang="en-US" sz="900" spc="-1" strike="noStrike">
                <a:solidFill>
                  <a:srgbClr val="333333"/>
                </a:solidFill>
                <a:latin typeface="Abadi"/>
              </a:rPr>
              <a:t>	</a:t>
            </a:r>
            <a:r>
              <a:rPr b="0" lang="en-US" sz="900" spc="-1" strike="noStrike">
                <a:solidFill>
                  <a:srgbClr val="333333"/>
                </a:solidFill>
                <a:latin typeface="Abadi"/>
              </a:rPr>
              <a:t>15600</a:t>
            </a:r>
            <a:endParaRPr b="0" lang="en-US" sz="9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900" spc="-1" strike="noStrike">
                <a:solidFill>
                  <a:srgbClr val="333333"/>
                </a:solidFill>
                <a:latin typeface="Abadi"/>
              </a:rPr>
              <a:t>F9 B5 B1049.4</a:t>
            </a:r>
            <a:r>
              <a:rPr b="0" lang="en-US" sz="900" spc="-1" strike="noStrike">
                <a:solidFill>
                  <a:srgbClr val="333333"/>
                </a:solidFill>
                <a:latin typeface="Abadi"/>
              </a:rPr>
              <a:t>	</a:t>
            </a:r>
            <a:r>
              <a:rPr b="0" lang="en-US" sz="900" spc="-1" strike="noStrike">
                <a:solidFill>
                  <a:srgbClr val="333333"/>
                </a:solidFill>
                <a:latin typeface="Abadi"/>
              </a:rPr>
              <a:t>15600</a:t>
            </a:r>
            <a:endParaRPr b="0" lang="en-US" sz="9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900" spc="-1" strike="noStrike">
                <a:solidFill>
                  <a:srgbClr val="333333"/>
                </a:solidFill>
                <a:latin typeface="Abadi"/>
              </a:rPr>
              <a:t>F9 B5 B1051.3</a:t>
            </a:r>
            <a:r>
              <a:rPr b="0" lang="en-US" sz="900" spc="-1" strike="noStrike">
                <a:solidFill>
                  <a:srgbClr val="333333"/>
                </a:solidFill>
                <a:latin typeface="Abadi"/>
              </a:rPr>
              <a:t>	</a:t>
            </a:r>
            <a:r>
              <a:rPr b="0" lang="en-US" sz="900" spc="-1" strike="noStrike">
                <a:solidFill>
                  <a:srgbClr val="333333"/>
                </a:solidFill>
                <a:latin typeface="Abadi"/>
              </a:rPr>
              <a:t>15600</a:t>
            </a:r>
            <a:endParaRPr b="0" lang="en-US" sz="9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900" spc="-1" strike="noStrike">
                <a:solidFill>
                  <a:srgbClr val="333333"/>
                </a:solidFill>
                <a:latin typeface="Abadi"/>
              </a:rPr>
              <a:t>F9 B5 B1056.4</a:t>
            </a:r>
            <a:r>
              <a:rPr b="0" lang="en-US" sz="900" spc="-1" strike="noStrike">
                <a:solidFill>
                  <a:srgbClr val="333333"/>
                </a:solidFill>
                <a:latin typeface="Abadi"/>
              </a:rPr>
              <a:t>	</a:t>
            </a:r>
            <a:r>
              <a:rPr b="0" lang="en-US" sz="900" spc="-1" strike="noStrike">
                <a:solidFill>
                  <a:srgbClr val="333333"/>
                </a:solidFill>
                <a:latin typeface="Abadi"/>
              </a:rPr>
              <a:t>15600</a:t>
            </a:r>
            <a:endParaRPr b="0" lang="en-US" sz="9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900" spc="-1" strike="noStrike">
                <a:solidFill>
                  <a:srgbClr val="333333"/>
                </a:solidFill>
                <a:latin typeface="Abadi"/>
              </a:rPr>
              <a:t>F9 B5 B1048.5</a:t>
            </a:r>
            <a:r>
              <a:rPr b="0" lang="en-US" sz="900" spc="-1" strike="noStrike">
                <a:solidFill>
                  <a:srgbClr val="333333"/>
                </a:solidFill>
                <a:latin typeface="Abadi"/>
              </a:rPr>
              <a:t>	</a:t>
            </a:r>
            <a:r>
              <a:rPr b="0" lang="en-US" sz="900" spc="-1" strike="noStrike">
                <a:solidFill>
                  <a:srgbClr val="333333"/>
                </a:solidFill>
                <a:latin typeface="Abadi"/>
              </a:rPr>
              <a:t>15600</a:t>
            </a:r>
            <a:endParaRPr b="0" lang="en-US" sz="9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A subquery is used here. The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SELECT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 statement within the brackets finds the maximum payload, and this value is used in the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WHERE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 condition. The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DISTINCT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 keyword is then used to retrieve only distinct /unique booster versions.</a:t>
            </a: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94D0893-55E0-4D85-A369-2301E26E915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31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333333"/>
                </a:solidFill>
                <a:latin typeface="Abadi"/>
              </a:rPr>
              <a:t>%sql select  substr(Date, 6,2) as month, Landing_Outcome , Booster_Version  from  SPACEXTABLE where   substr(Date, 0,5)='2015' and Landing_Outcome like '%Failure%'</a:t>
            </a: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The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WHERE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 keyword is used to filter the results for only failed landing outcomes, </a:t>
            </a:r>
            <a:r>
              <a:rPr b="0" lang="en-GB" sz="2000" spc="-1" strike="noStrike">
                <a:solidFill>
                  <a:srgbClr val="333333"/>
                </a:solidFill>
                <a:latin typeface="Consolas"/>
              </a:rPr>
              <a:t>AND</a:t>
            </a: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 only for the year of 2015. </a:t>
            </a: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A45B0C3-004F-465C-A3C3-E496BEF7D5F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32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%sql select Date,Landing_Outcome, count(Landing_Outcome)  from SPACEXTABLE   group by Landing_Outcome  having  Date  between  '2010-06-04' and '2017-03-20'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1c1c1c"/>
                </a:solidFill>
                <a:latin typeface="Ubuntu"/>
              </a:rPr>
              <a:t>The </a:t>
            </a:r>
            <a:r>
              <a:rPr b="0" lang="en-GB" sz="2000" spc="-1" strike="noStrike">
                <a:solidFill>
                  <a:srgbClr val="1c1c1c"/>
                </a:solidFill>
                <a:latin typeface="Consolas"/>
              </a:rPr>
              <a:t>WHERE</a:t>
            </a:r>
            <a:r>
              <a:rPr b="0" lang="en-GB" sz="2000" spc="-1" strike="noStrike">
                <a:solidFill>
                  <a:srgbClr val="1c1c1c"/>
                </a:solidFill>
                <a:latin typeface="Ubuntu"/>
              </a:rPr>
              <a:t> keyword is used with the </a:t>
            </a:r>
            <a:r>
              <a:rPr b="0" lang="en-GB" sz="2000" spc="-1" strike="noStrike">
                <a:solidFill>
                  <a:srgbClr val="1c1c1c"/>
                </a:solidFill>
                <a:latin typeface="Consolas"/>
              </a:rPr>
              <a:t>BETWEEN</a:t>
            </a:r>
            <a:r>
              <a:rPr b="0" lang="en-GB" sz="2000" spc="-1" strike="noStrike">
                <a:solidFill>
                  <a:srgbClr val="1c1c1c"/>
                </a:solidFill>
                <a:latin typeface="Ubuntu"/>
              </a:rPr>
              <a:t> keyword to filter the results to dates only within those specified. The results are then grouped and ordered, using the keywords </a:t>
            </a:r>
            <a:r>
              <a:rPr b="0" lang="en-GB" sz="2000" spc="-1" strike="noStrike">
                <a:solidFill>
                  <a:srgbClr val="1c1c1c"/>
                </a:solidFill>
                <a:latin typeface="Consolas"/>
              </a:rPr>
              <a:t>GROUP BY</a:t>
            </a:r>
            <a:r>
              <a:rPr b="0" lang="en-GB" sz="2000" spc="-1" strike="noStrike">
                <a:solidFill>
                  <a:srgbClr val="1c1c1c"/>
                </a:solidFill>
                <a:latin typeface="Ubuntu"/>
              </a:rPr>
              <a:t> and </a:t>
            </a:r>
            <a:r>
              <a:rPr b="0" lang="en-GB" sz="2000" spc="-1" strike="noStrike">
                <a:solidFill>
                  <a:srgbClr val="1c1c1c"/>
                </a:solidFill>
                <a:latin typeface="Consolas"/>
              </a:rPr>
              <a:t>ORDER BY</a:t>
            </a:r>
            <a:r>
              <a:rPr b="0" lang="en-GB" sz="2000" spc="-1" strike="noStrike">
                <a:solidFill>
                  <a:srgbClr val="1c1c1c"/>
                </a:solidFill>
                <a:latin typeface="Ubuntu"/>
              </a:rPr>
              <a:t>, respectively, where </a:t>
            </a:r>
            <a:r>
              <a:rPr b="0" lang="en-GB" sz="2000" spc="-1" strike="noStrike">
                <a:solidFill>
                  <a:srgbClr val="1c1c1c"/>
                </a:solidFill>
                <a:latin typeface="Consolas"/>
              </a:rPr>
              <a:t>DESC</a:t>
            </a:r>
            <a:r>
              <a:rPr b="0" lang="en-GB" sz="2000" spc="-1" strike="noStrike">
                <a:solidFill>
                  <a:srgbClr val="1c1c1c"/>
                </a:solidFill>
                <a:latin typeface="Ubuntu"/>
              </a:rPr>
              <a:t> is used to specify the descending order.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2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704160" y="2529720"/>
            <a:ext cx="1246320" cy="364320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405000" y="208080"/>
            <a:ext cx="10947240" cy="71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333333"/>
                </a:solidFill>
                <a:latin typeface="Ubuntu Medium"/>
              </a:rPr>
              <a:t>ALL LAUNCH SITES ON A MAP</a:t>
            </a:r>
            <a:endParaRPr b="0" lang="en-US" sz="26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405000" y="4477680"/>
            <a:ext cx="6050880" cy="21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1c1c1c"/>
                </a:solidFill>
                <a:latin typeface="Ubuntu"/>
              </a:rPr>
              <a:t>All SpaceX launch sites are on coasts of the United States of America, specifically Florida and California. </a:t>
            </a:r>
            <a:endParaRPr b="0" lang="en-US" sz="2000" spc="-1" strike="noStrike">
              <a:solidFill>
                <a:srgbClr val="1c1c1c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1c1c1c"/>
              </a:solidFill>
              <a:latin typeface="Times New Roman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405000" y="1267920"/>
            <a:ext cx="5418000" cy="2972160"/>
          </a:xfrm>
          <a:prstGeom prst="roundRect">
            <a:avLst>
              <a:gd name="adj" fmla="val 4167"/>
            </a:avLst>
          </a:prstGeom>
          <a:blipFill rotWithShape="0">
            <a:blip r:embed="rId2"/>
            <a:stretch>
              <a:fillRect l="14862" t="0" r="0" b="0"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376" name="CustomShape 4"/>
          <p:cNvSpPr/>
          <p:nvPr/>
        </p:nvSpPr>
        <p:spPr>
          <a:xfrm>
            <a:off x="6719400" y="1270440"/>
            <a:ext cx="5065200" cy="2970000"/>
          </a:xfrm>
          <a:prstGeom prst="roundRect">
            <a:avLst>
              <a:gd name="adj" fmla="val 4167"/>
            </a:avLst>
          </a:prstGeom>
          <a:blipFill rotWithShape="0">
            <a:blip r:embed="rId3"/>
            <a:stretch>
              <a:fillRect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377" name="CustomShape 5"/>
          <p:cNvSpPr/>
          <p:nvPr/>
        </p:nvSpPr>
        <p:spPr>
          <a:xfrm>
            <a:off x="6703560" y="4468320"/>
            <a:ext cx="1800000" cy="2148120"/>
          </a:xfrm>
          <a:prstGeom prst="roundRect">
            <a:avLst>
              <a:gd name="adj" fmla="val 4167"/>
            </a:avLst>
          </a:prstGeom>
          <a:blipFill rotWithShape="0">
            <a:blip r:embed="rId4"/>
            <a:stretch>
              <a:fillRect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378" name="CustomShape 6"/>
          <p:cNvSpPr/>
          <p:nvPr/>
        </p:nvSpPr>
        <p:spPr>
          <a:xfrm>
            <a:off x="8935920" y="4477680"/>
            <a:ext cx="2848680" cy="2129400"/>
          </a:xfrm>
          <a:prstGeom prst="roundRect">
            <a:avLst>
              <a:gd name="adj" fmla="val 4167"/>
            </a:avLst>
          </a:prstGeom>
          <a:blipFill rotWithShape="0">
            <a:blip r:embed="rId5"/>
            <a:stretch>
              <a:fillRect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Shape 1"/>
          <p:cNvSpPr txBox="1"/>
          <p:nvPr/>
        </p:nvSpPr>
        <p:spPr>
          <a:xfrm>
            <a:off x="385200" y="208080"/>
            <a:ext cx="10947240" cy="71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333333"/>
                </a:solidFill>
                <a:latin typeface="Ubuntu Medium"/>
              </a:rPr>
              <a:t>SUCCESS/FAILED LAUNCHES FOR EACH SITE</a:t>
            </a:r>
            <a:endParaRPr b="0" lang="en-US" sz="26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587640" y="1467360"/>
            <a:ext cx="5203440" cy="2138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1c1c1c"/>
                </a:solidFill>
                <a:latin typeface="Ubuntu"/>
              </a:rPr>
              <a:t>Launches have been grouped into clusters, and annotated with green icons for successful launches, and red icons for failed launches.</a:t>
            </a:r>
            <a:endParaRPr b="0" lang="en-US" sz="2000" spc="-1" strike="noStrike">
              <a:solidFill>
                <a:srgbClr val="1c1c1c"/>
              </a:solidFill>
              <a:latin typeface="Times New Roman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353880" y="1576080"/>
            <a:ext cx="4729320" cy="2160000"/>
          </a:xfrm>
          <a:prstGeom prst="roundRect">
            <a:avLst>
              <a:gd name="adj" fmla="val 4167"/>
            </a:avLst>
          </a:prstGeom>
          <a:blipFill rotWithShape="0">
            <a:blip r:embed="rId2"/>
            <a:stretch>
              <a:fillRect l="5047" t="0" r="9065" b="33707"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382" name="CustomShape 4"/>
          <p:cNvSpPr/>
          <p:nvPr/>
        </p:nvSpPr>
        <p:spPr>
          <a:xfrm>
            <a:off x="6644160" y="4067640"/>
            <a:ext cx="1880280" cy="2233800"/>
          </a:xfrm>
          <a:prstGeom prst="roundRect">
            <a:avLst>
              <a:gd name="adj" fmla="val 4167"/>
            </a:avLst>
          </a:prstGeom>
          <a:blipFill rotWithShape="0">
            <a:blip r:embed="rId3"/>
            <a:stretch>
              <a:fillRect l="23564" t="15993" r="18658" b="13986"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383" name="CustomShape 5"/>
          <p:cNvSpPr/>
          <p:nvPr/>
        </p:nvSpPr>
        <p:spPr>
          <a:xfrm>
            <a:off x="9720720" y="4062600"/>
            <a:ext cx="1880280" cy="2233800"/>
          </a:xfrm>
          <a:prstGeom prst="roundRect">
            <a:avLst>
              <a:gd name="adj" fmla="val 4167"/>
            </a:avLst>
          </a:prstGeom>
          <a:blipFill rotWithShape="0">
            <a:blip r:embed="rId4"/>
            <a:stretch>
              <a:fillRect l="23862" t="14940" r="18393" b="15054"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384" name="CustomShape 6"/>
          <p:cNvSpPr/>
          <p:nvPr/>
        </p:nvSpPr>
        <p:spPr>
          <a:xfrm>
            <a:off x="2711880" y="4644720"/>
            <a:ext cx="2362320" cy="1683720"/>
          </a:xfrm>
          <a:prstGeom prst="roundRect">
            <a:avLst>
              <a:gd name="adj" fmla="val 4167"/>
            </a:avLst>
          </a:prstGeom>
          <a:blipFill rotWithShape="0">
            <a:blip r:embed="rId5"/>
            <a:stretch>
              <a:fillRect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385" name="CustomShape 7"/>
          <p:cNvSpPr/>
          <p:nvPr/>
        </p:nvSpPr>
        <p:spPr>
          <a:xfrm>
            <a:off x="353880" y="4456080"/>
            <a:ext cx="1732320" cy="1865520"/>
          </a:xfrm>
          <a:prstGeom prst="roundRect">
            <a:avLst>
              <a:gd name="adj" fmla="val 4167"/>
            </a:avLst>
          </a:prstGeom>
          <a:blipFill rotWithShape="0">
            <a:blip r:embed="rId6"/>
            <a:stretch>
              <a:fillRect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386" name="CustomShape 8"/>
          <p:cNvSpPr/>
          <p:nvPr/>
        </p:nvSpPr>
        <p:spPr>
          <a:xfrm flipH="1">
            <a:off x="551880" y="2848320"/>
            <a:ext cx="285840" cy="153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9"/>
          <p:cNvSpPr/>
          <p:nvPr/>
        </p:nvSpPr>
        <p:spPr>
          <a:xfrm flipH="1">
            <a:off x="3571200" y="3394080"/>
            <a:ext cx="414720" cy="121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10"/>
          <p:cNvSpPr/>
          <p:nvPr/>
        </p:nvSpPr>
        <p:spPr>
          <a:xfrm>
            <a:off x="4040640" y="3350880"/>
            <a:ext cx="2518200" cy="88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389" name="Formula 11"/>
              <p:cNvSpPr txBox="1"/>
              <p:nvPr/>
            </p:nvSpPr>
            <p:spPr>
              <a:xfrm>
                <a:off x="8973000" y="4991760"/>
                <a:ext cx="29952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p:sp>
        <p:nvSpPr>
          <p:cNvPr id="390" name="CustomShape 12"/>
          <p:cNvSpPr/>
          <p:nvPr/>
        </p:nvSpPr>
        <p:spPr>
          <a:xfrm>
            <a:off x="6644160" y="3606120"/>
            <a:ext cx="4956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333333"/>
                </a:solidFill>
                <a:latin typeface="Ubuntu"/>
              </a:rPr>
              <a:t>CCAFS SLC-40 and CCAFS LC-40</a:t>
            </a:r>
            <a:endParaRPr b="0" lang="en-US" sz="18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391" name="CustomShape 13"/>
          <p:cNvSpPr/>
          <p:nvPr/>
        </p:nvSpPr>
        <p:spPr>
          <a:xfrm>
            <a:off x="3663000" y="4237200"/>
            <a:ext cx="1419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333333"/>
                </a:solidFill>
                <a:latin typeface="Ubuntu"/>
              </a:rPr>
              <a:t>KSC LC-39A</a:t>
            </a:r>
            <a:endParaRPr b="0" lang="en-US" sz="18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392" name="CustomShape 14"/>
          <p:cNvSpPr/>
          <p:nvPr/>
        </p:nvSpPr>
        <p:spPr>
          <a:xfrm>
            <a:off x="509760" y="4032000"/>
            <a:ext cx="1732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c1c1c"/>
                </a:solidFill>
                <a:latin typeface="Ubuntu"/>
              </a:rPr>
              <a:t>VAFB SLC-4E</a:t>
            </a:r>
            <a:endParaRPr b="0" lang="en-US" sz="1800" spc="-1" strike="noStrike">
              <a:solidFill>
                <a:srgbClr val="1c1c1c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424080" y="208080"/>
            <a:ext cx="10947240" cy="71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333333"/>
                </a:solidFill>
                <a:latin typeface="Ubuntu Medium"/>
              </a:rPr>
              <a:t>PROXIMITY OF LAUNCH SITES TO OTHER POINTS OF INTEREST</a:t>
            </a:r>
            <a:endParaRPr b="0" lang="en-US" sz="26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394" name="TextShape 2"/>
          <p:cNvSpPr txBox="1"/>
          <p:nvPr/>
        </p:nvSpPr>
        <p:spPr>
          <a:xfrm>
            <a:off x="7987680" y="1216080"/>
            <a:ext cx="3826080" cy="2111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Are launch sites in close proximity to railways? </a:t>
            </a:r>
            <a:endParaRPr b="0" lang="en-US" sz="1200" spc="-1" strike="noStrike">
              <a:solidFill>
                <a:srgbClr val="333333"/>
              </a:solidFill>
              <a:latin typeface="Times New Roman"/>
            </a:endParaRPr>
          </a:p>
          <a:p>
            <a:pPr marL="343080" indent="-34272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YES. The coastline is only 0.87 km due East.</a:t>
            </a:r>
            <a:endParaRPr b="0" lang="en-US" sz="1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Are launch sites in close proximity to highways? </a:t>
            </a:r>
            <a:endParaRPr b="0" lang="en-US" sz="1200" spc="-1" strike="noStrike">
              <a:solidFill>
                <a:srgbClr val="333333"/>
              </a:solidFill>
              <a:latin typeface="Times New Roman"/>
            </a:endParaRPr>
          </a:p>
          <a:p>
            <a:pPr marL="343080" indent="-34272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YES. The nearest highway is only 0.59km away. </a:t>
            </a:r>
            <a:endParaRPr b="0" lang="en-US" sz="1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Are launch sites in close proximity to railways?</a:t>
            </a:r>
            <a:endParaRPr b="0" lang="en-US" sz="1200" spc="-1" strike="noStrike">
              <a:solidFill>
                <a:srgbClr val="333333"/>
              </a:solidFill>
              <a:latin typeface="Times New Roman"/>
            </a:endParaRPr>
          </a:p>
          <a:p>
            <a:pPr marL="343080" indent="-34272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YES. The nearest railway is only 1.29 km away.</a:t>
            </a:r>
            <a:endParaRPr b="0" lang="en-US" sz="1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Do launch sites keep certain distance away from cities? </a:t>
            </a:r>
            <a:endParaRPr b="0" lang="en-US" sz="1200" spc="-1" strike="noStrike">
              <a:solidFill>
                <a:srgbClr val="333333"/>
              </a:solidFill>
              <a:latin typeface="Times New Roman"/>
            </a:endParaRPr>
          </a:p>
          <a:p>
            <a:pPr marL="343080" indent="-34272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YES. The nearest city is 51.74 km away.</a:t>
            </a:r>
            <a:endParaRPr b="0" lang="en-US" sz="12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200" spc="-1" strike="noStrike">
              <a:solidFill>
                <a:srgbClr val="333333"/>
              </a:solidFill>
              <a:latin typeface="Times New Roman"/>
            </a:endParaRPr>
          </a:p>
        </p:txBody>
      </p:sp>
      <p:sp>
        <p:nvSpPr>
          <p:cNvPr id="395" name="CustomShape 3"/>
          <p:cNvSpPr/>
          <p:nvPr/>
        </p:nvSpPr>
        <p:spPr>
          <a:xfrm>
            <a:off x="498960" y="3385800"/>
            <a:ext cx="6995880" cy="2867040"/>
          </a:xfrm>
          <a:prstGeom prst="roundRect">
            <a:avLst>
              <a:gd name="adj" fmla="val 4167"/>
            </a:avLst>
          </a:prstGeom>
          <a:blipFill rotWithShape="0">
            <a:blip r:embed="rId2"/>
            <a:stretch>
              <a:fillRect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396" name="CustomShape 4"/>
          <p:cNvSpPr/>
          <p:nvPr/>
        </p:nvSpPr>
        <p:spPr>
          <a:xfrm>
            <a:off x="7987680" y="3401280"/>
            <a:ext cx="3826080" cy="2867040"/>
          </a:xfrm>
          <a:prstGeom prst="roundRect">
            <a:avLst>
              <a:gd name="adj" fmla="val 4167"/>
            </a:avLst>
          </a:prstGeom>
          <a:blipFill rotWithShape="0">
            <a:blip r:embed="rId3"/>
            <a:stretch>
              <a:fillRect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397" name="CustomShape 5"/>
          <p:cNvSpPr/>
          <p:nvPr/>
        </p:nvSpPr>
        <p:spPr>
          <a:xfrm>
            <a:off x="4748040" y="1265040"/>
            <a:ext cx="2734200" cy="1872000"/>
          </a:xfrm>
          <a:prstGeom prst="roundRect">
            <a:avLst>
              <a:gd name="adj" fmla="val 4167"/>
            </a:avLst>
          </a:prstGeom>
          <a:blipFill rotWithShape="0">
            <a:blip r:embed="rId4"/>
            <a:stretch>
              <a:fillRect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398" name="CustomShape 6"/>
          <p:cNvSpPr/>
          <p:nvPr/>
        </p:nvSpPr>
        <p:spPr>
          <a:xfrm>
            <a:off x="498960" y="1183320"/>
            <a:ext cx="392328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Using the CCAFS SLC-40 launch site as an example site, we can understand more about the </a:t>
            </a: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placement of launch sites.</a:t>
            </a:r>
            <a:endParaRPr b="0" lang="en-US" sz="1600" spc="-1" strike="noStrike">
              <a:solidFill>
                <a:srgbClr val="333333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704160" y="2529720"/>
            <a:ext cx="1246320" cy="364320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385200" y="1488240"/>
            <a:ext cx="7977240" cy="4594680"/>
          </a:xfrm>
          <a:prstGeom prst="roundRect">
            <a:avLst>
              <a:gd name="adj" fmla="val 2331"/>
            </a:avLst>
          </a:prstGeom>
          <a:blipFill rotWithShape="0">
            <a:blip r:embed="rId2"/>
            <a:stretch>
              <a:fillRect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401" name="TextShape 2"/>
          <p:cNvSpPr txBox="1"/>
          <p:nvPr/>
        </p:nvSpPr>
        <p:spPr>
          <a:xfrm>
            <a:off x="385560" y="208080"/>
            <a:ext cx="10947240" cy="71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1c1c1c"/>
                </a:solidFill>
                <a:latin typeface="Ubuntu Medium"/>
              </a:rPr>
              <a:t>launch success count for all sites</a:t>
            </a:r>
            <a:endParaRPr b="0" lang="en-US" sz="2600" spc="-1" strike="noStrike">
              <a:solidFill>
                <a:srgbClr val="1c1c1c"/>
              </a:solidFill>
              <a:latin typeface="Arial"/>
            </a:endParaRPr>
          </a:p>
        </p:txBody>
      </p:sp>
      <p:sp>
        <p:nvSpPr>
          <p:cNvPr id="402" name="TextShape 3"/>
          <p:cNvSpPr txBox="1"/>
          <p:nvPr/>
        </p:nvSpPr>
        <p:spPr>
          <a:xfrm>
            <a:off x="8597160" y="1467360"/>
            <a:ext cx="3194280" cy="4615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The launch site KSC LC-39 A had the most successful launches, with 41.7% of the total successful launches.</a:t>
            </a:r>
            <a:endParaRPr b="0" lang="en-US" sz="2000" spc="-1" strike="noStrike">
              <a:solidFill>
                <a:srgbClr val="333333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28625E8E-06CD-404A-8856-8063CCEFD4B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828000" y="538560"/>
            <a:ext cx="105292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958680" y="1554480"/>
            <a:ext cx="10562400" cy="475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90000"/>
              </a:lnSpc>
              <a:spcBef>
                <a:spcPts val="140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lang="en-GB" sz="2400" spc="-1" strike="noStrike">
                <a:solidFill>
                  <a:srgbClr val="333333"/>
                </a:solidFill>
                <a:latin typeface="Ubuntu"/>
                <a:ea typeface="DejaVu Sans"/>
              </a:rPr>
              <a:t>SpaceX launches Falcon 9 rockets at a cost of around $62m. This is considerably cheaper than other providers (which usually cost upwards of $165m), and much of the savings are because SpaceX can land, and then re-use the first stage of the rocket.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lang="en-GB" sz="2400" spc="-1" strike="noStrike">
                <a:solidFill>
                  <a:srgbClr val="333333"/>
                </a:solidFill>
                <a:latin typeface="Ubuntu"/>
                <a:ea typeface="DejaVu Sans"/>
              </a:rPr>
              <a:t>If we can make predictions on whether the first stage will land, we can determine the cost of a launch, and use this information to assess whether or not an alternate company should bid and SpaceX for a rocket launch.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1" lang="en-GB" sz="2400" spc="-1" strike="noStrike">
                <a:solidFill>
                  <a:srgbClr val="333333"/>
                </a:solidFill>
                <a:latin typeface="Ubuntu"/>
                <a:ea typeface="DejaVu Sans"/>
              </a:rPr>
              <a:t>This project will ultimately predict if the Space X Falcon 9 first stage will land successfully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387720" y="188640"/>
            <a:ext cx="10947240" cy="71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333333"/>
                </a:solidFill>
                <a:latin typeface="Ubuntu Medium"/>
              </a:rPr>
              <a:t>Pie chart for the launch site with highest launch success ratio</a:t>
            </a:r>
            <a:endParaRPr b="0" lang="en-US" sz="26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392040" y="1468800"/>
            <a:ext cx="7975440" cy="4696200"/>
          </a:xfrm>
          <a:prstGeom prst="roundRect">
            <a:avLst>
              <a:gd name="adj" fmla="val 2331"/>
            </a:avLst>
          </a:prstGeom>
          <a:blipFill rotWithShape="0">
            <a:blip r:embed="rId2"/>
            <a:stretch>
              <a:fillRect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405" name="CustomShape 3"/>
          <p:cNvSpPr/>
          <p:nvPr/>
        </p:nvSpPr>
        <p:spPr>
          <a:xfrm>
            <a:off x="10924200" y="6465960"/>
            <a:ext cx="46008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ffffff"/>
                </a:solidFill>
                <a:latin typeface="Ubuntu"/>
              </a:rPr>
              <a:t>Note: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406" name="CustomShape 4"/>
          <p:cNvSpPr/>
          <p:nvPr/>
        </p:nvSpPr>
        <p:spPr>
          <a:xfrm>
            <a:off x="8599320" y="1447920"/>
            <a:ext cx="3194280" cy="461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The launch site </a:t>
            </a:r>
            <a:r>
              <a:rPr b="0" lang="en-GB" sz="2000" spc="-1" strike="noStrike">
                <a:solidFill>
                  <a:srgbClr val="12abdb"/>
                </a:solidFill>
                <a:latin typeface="Ubuntu"/>
              </a:rPr>
              <a:t>KSC LC-39 A</a:t>
            </a:r>
            <a:r>
              <a:rPr b="0" lang="en-GB" sz="2000" spc="-1" strike="noStrike">
                <a:solidFill>
                  <a:srgbClr val="ffffff"/>
                </a:solidFill>
                <a:latin typeface="Ubuntu"/>
              </a:rPr>
              <a:t> also had the highest rate of successful launches, with a 76.9% success rate.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7371000" y="1130040"/>
            <a:ext cx="4561920" cy="2486880"/>
          </a:xfrm>
          <a:prstGeom prst="roundRect">
            <a:avLst>
              <a:gd name="adj" fmla="val 2331"/>
            </a:avLst>
          </a:prstGeom>
          <a:blipFill rotWithShape="0">
            <a:blip r:embed="rId2"/>
            <a:stretch>
              <a:fillRect l="0" t="2310" r="0" b="0"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408" name="CustomShape 2"/>
          <p:cNvSpPr/>
          <p:nvPr/>
        </p:nvSpPr>
        <p:spPr>
          <a:xfrm>
            <a:off x="7402320" y="3895200"/>
            <a:ext cx="4552560" cy="2486880"/>
          </a:xfrm>
          <a:prstGeom prst="roundRect">
            <a:avLst>
              <a:gd name="adj" fmla="val 2331"/>
            </a:avLst>
          </a:prstGeom>
          <a:blipFill rotWithShape="0">
            <a:blip r:embed="rId3"/>
            <a:stretch>
              <a:fillRect l="0" t="0" r="0" b="3552"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409" name="TextShape 3"/>
          <p:cNvSpPr txBox="1"/>
          <p:nvPr/>
        </p:nvSpPr>
        <p:spPr>
          <a:xfrm>
            <a:off x="410400" y="188640"/>
            <a:ext cx="10947240" cy="71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333333"/>
                </a:solidFill>
                <a:latin typeface="Ubuntu Medium"/>
              </a:rPr>
              <a:t>Launch Outcome VS. Payload scatter plot for all sites</a:t>
            </a:r>
            <a:endParaRPr b="0" lang="en-US" sz="26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410" name="TextShape 4"/>
          <p:cNvSpPr txBox="1"/>
          <p:nvPr/>
        </p:nvSpPr>
        <p:spPr>
          <a:xfrm>
            <a:off x="410400" y="4367160"/>
            <a:ext cx="5968080" cy="2031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343080" indent="-3427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333333"/>
                </a:solidFill>
                <a:latin typeface="Ubuntu"/>
              </a:rPr>
              <a:t>Plotting the launch outcome vs. payload for all sites shows a gap around 4000 kg, so it makes sense to split the data into 2 ranges: </a:t>
            </a:r>
            <a:endParaRPr b="0" lang="en-US" sz="1400" spc="-1" strike="noStrike">
              <a:solidFill>
                <a:srgbClr val="333333"/>
              </a:solidFill>
              <a:latin typeface="Arial"/>
            </a:endParaRPr>
          </a:p>
          <a:p>
            <a:pPr lvl="1" marL="520560" indent="-34272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0 – 4000 kg (low payloads)</a:t>
            </a:r>
            <a:endParaRPr b="0" lang="en-US" sz="1200" spc="-1" strike="noStrike">
              <a:solidFill>
                <a:srgbClr val="333333"/>
              </a:solidFill>
              <a:latin typeface="Arial"/>
            </a:endParaRPr>
          </a:p>
          <a:p>
            <a:pPr lvl="1" marL="520560" indent="-34272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4000 – 10000 kg (massive payloads)</a:t>
            </a:r>
            <a:endParaRPr b="0" lang="en-US" sz="1200" spc="-1" strike="noStrike">
              <a:solidFill>
                <a:srgbClr val="333333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333333"/>
                </a:solidFill>
                <a:latin typeface="Ubuntu"/>
              </a:rPr>
              <a:t>From these 2 plots, it can be shown that the success for massive payloads is lower than that for low payloads. </a:t>
            </a:r>
            <a:endParaRPr b="0" lang="en-US" sz="1400" spc="-1" strike="noStrike">
              <a:solidFill>
                <a:srgbClr val="333333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333333"/>
                </a:solidFill>
                <a:latin typeface="Ubuntu"/>
              </a:rPr>
              <a:t>It is also worth noting that some booster types (v1.0 and B5) have not been launched with massive payloads. </a:t>
            </a:r>
            <a:endParaRPr b="0" lang="en-US" sz="14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1400" spc="-1" strike="noStrike">
              <a:solidFill>
                <a:srgbClr val="333333"/>
              </a:solidFill>
              <a:latin typeface="Times New Roman"/>
            </a:endParaRPr>
          </a:p>
        </p:txBody>
      </p:sp>
      <p:sp>
        <p:nvSpPr>
          <p:cNvPr id="411" name="CustomShape 5"/>
          <p:cNvSpPr/>
          <p:nvPr/>
        </p:nvSpPr>
        <p:spPr>
          <a:xfrm>
            <a:off x="421200" y="1139400"/>
            <a:ext cx="5968080" cy="3113280"/>
          </a:xfrm>
          <a:prstGeom prst="roundRect">
            <a:avLst>
              <a:gd name="adj" fmla="val 2331"/>
            </a:avLst>
          </a:prstGeom>
          <a:blipFill rotWithShape="0">
            <a:blip r:embed="rId4"/>
            <a:stretch>
              <a:fillRect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412" name="Line 6"/>
          <p:cNvSpPr/>
          <p:nvPr/>
        </p:nvSpPr>
        <p:spPr>
          <a:xfrm flipV="1">
            <a:off x="3322800" y="2145960"/>
            <a:ext cx="0" cy="1927080"/>
          </a:xfrm>
          <a:prstGeom prst="line">
            <a:avLst/>
          </a:prstGeom>
          <a:ln w="1908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7"/>
          <p:cNvSpPr/>
          <p:nvPr/>
        </p:nvSpPr>
        <p:spPr>
          <a:xfrm>
            <a:off x="1504080" y="2901240"/>
            <a:ext cx="314280" cy="314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Ubuntu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14" name="CustomShape 8"/>
          <p:cNvSpPr/>
          <p:nvPr/>
        </p:nvSpPr>
        <p:spPr>
          <a:xfrm>
            <a:off x="3483720" y="2898720"/>
            <a:ext cx="314280" cy="314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Ubuntu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15" name="CustomShape 9"/>
          <p:cNvSpPr/>
          <p:nvPr/>
        </p:nvSpPr>
        <p:spPr>
          <a:xfrm>
            <a:off x="7227000" y="986040"/>
            <a:ext cx="287640" cy="287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Ubuntu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16" name="CustomShape 10"/>
          <p:cNvSpPr/>
          <p:nvPr/>
        </p:nvSpPr>
        <p:spPr>
          <a:xfrm>
            <a:off x="7258320" y="3751200"/>
            <a:ext cx="287640" cy="287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Ubuntu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17" name="CustomShape 11"/>
          <p:cNvSpPr/>
          <p:nvPr/>
        </p:nvSpPr>
        <p:spPr>
          <a:xfrm>
            <a:off x="1816920" y="2926080"/>
            <a:ext cx="10360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Ubuntu"/>
              </a:rPr>
              <a:t>Low payloads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18" name="CustomShape 12"/>
          <p:cNvSpPr/>
          <p:nvPr/>
        </p:nvSpPr>
        <p:spPr>
          <a:xfrm>
            <a:off x="3805200" y="2924640"/>
            <a:ext cx="127692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Ubuntu"/>
              </a:rPr>
              <a:t>Massive payloads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19" name="CustomShape 13"/>
          <p:cNvSpPr/>
          <p:nvPr/>
        </p:nvSpPr>
        <p:spPr>
          <a:xfrm>
            <a:off x="10924920" y="6465960"/>
            <a:ext cx="50724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ffffff"/>
                </a:solidFill>
                <a:latin typeface="Ubuntu"/>
              </a:rPr>
              <a:t>Note: c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704160" y="2529720"/>
            <a:ext cx="1246320" cy="364320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424080" y="208080"/>
            <a:ext cx="10947240" cy="71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333333"/>
                </a:solidFill>
                <a:latin typeface="Ubuntu Medium"/>
              </a:rPr>
              <a:t>CLASSIFICATION ACCURACY</a:t>
            </a:r>
            <a:endParaRPr b="0" lang="en-US" sz="26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422" name="TextShape 2"/>
          <p:cNvSpPr txBox="1"/>
          <p:nvPr/>
        </p:nvSpPr>
        <p:spPr>
          <a:xfrm>
            <a:off x="424080" y="1467360"/>
            <a:ext cx="5618880" cy="495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1c1c1c"/>
                </a:solidFill>
                <a:latin typeface="Ubuntu"/>
              </a:rPr>
              <a:t>Plotting the Accuracy Score and Best Score for each classification algorithm produces the following result:</a:t>
            </a:r>
            <a:endParaRPr b="0" lang="en-US" sz="2000" spc="-1" strike="noStrike">
              <a:solidFill>
                <a:srgbClr val="1c1c1c"/>
              </a:solidFill>
              <a:latin typeface="Times New Roman"/>
            </a:endParaRPr>
          </a:p>
          <a:p>
            <a:pPr marL="343080" indent="-3427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1c1c1c"/>
                </a:solidFill>
                <a:latin typeface="Ubuntu"/>
              </a:rPr>
              <a:t>The Decision Tree model has the highest classification accuracy</a:t>
            </a:r>
            <a:endParaRPr b="0" lang="en-US" sz="2000" spc="-1" strike="noStrike">
              <a:solidFill>
                <a:srgbClr val="1c1c1c"/>
              </a:solidFill>
              <a:latin typeface="Arial"/>
            </a:endParaRPr>
          </a:p>
          <a:p>
            <a:pPr lvl="1" marL="520560" indent="-34272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rgbClr val="1c1c1c"/>
                </a:solidFill>
                <a:latin typeface="Ubuntu"/>
              </a:rPr>
              <a:t>The Accuracy Score is 94.44%</a:t>
            </a:r>
            <a:endParaRPr b="0" lang="en-US" sz="1800" spc="-1" strike="noStrike">
              <a:solidFill>
                <a:srgbClr val="1c1c1c"/>
              </a:solidFill>
              <a:latin typeface="Arial"/>
            </a:endParaRPr>
          </a:p>
          <a:p>
            <a:pPr lvl="1" marL="520560" indent="-34272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1800" spc="-1" strike="noStrike">
                <a:solidFill>
                  <a:srgbClr val="1c1c1c"/>
                </a:solidFill>
                <a:latin typeface="Ubuntu"/>
              </a:rPr>
              <a:t>The Best Score is 90.36%</a:t>
            </a:r>
            <a:endParaRPr b="0" lang="en-US" sz="1800" spc="-1" strike="noStrike">
              <a:solidFill>
                <a:srgbClr val="1c1c1c"/>
              </a:solidFill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672120" y="4096440"/>
            <a:ext cx="4019760" cy="1390320"/>
          </a:xfrm>
          <a:prstGeom prst="roundRect">
            <a:avLst>
              <a:gd name="adj" fmla="val 8594"/>
            </a:avLst>
          </a:prstGeom>
          <a:blipFill rotWithShape="0">
            <a:blip r:embed="rId2"/>
            <a:stretch>
              <a:fillRect/>
            </a:stretch>
          </a:blipFill>
          <a:ln w="28440">
            <a:solidFill>
              <a:schemeClr val="accent2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24" name="CustomShape 4"/>
          <p:cNvSpPr/>
          <p:nvPr/>
        </p:nvSpPr>
        <p:spPr>
          <a:xfrm>
            <a:off x="6403320" y="3780720"/>
            <a:ext cx="5154840" cy="2791440"/>
          </a:xfrm>
          <a:prstGeom prst="roundRect">
            <a:avLst>
              <a:gd name="adj" fmla="val 2331"/>
            </a:avLst>
          </a:prstGeom>
          <a:blipFill rotWithShape="0">
            <a:blip r:embed="rId3"/>
            <a:stretch>
              <a:fillRect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425" name="CustomShape 5"/>
          <p:cNvSpPr/>
          <p:nvPr/>
        </p:nvSpPr>
        <p:spPr>
          <a:xfrm>
            <a:off x="6403320" y="834840"/>
            <a:ext cx="5154840" cy="2791440"/>
          </a:xfrm>
          <a:prstGeom prst="roundRect">
            <a:avLst>
              <a:gd name="adj" fmla="val 2331"/>
            </a:avLst>
          </a:prstGeom>
          <a:blipFill rotWithShape="0">
            <a:blip r:embed="rId4"/>
            <a:stretch>
              <a:fillRect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385920" y="189000"/>
            <a:ext cx="10947240" cy="71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333333"/>
                </a:solidFill>
                <a:latin typeface="Ubuntu Medium"/>
              </a:rPr>
              <a:t>Confusion Matrix</a:t>
            </a:r>
            <a:endParaRPr b="0" lang="en-US" sz="26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427" name="TextShape 2"/>
          <p:cNvSpPr txBox="1"/>
          <p:nvPr/>
        </p:nvSpPr>
        <p:spPr>
          <a:xfrm>
            <a:off x="6509160" y="1448280"/>
            <a:ext cx="5282640" cy="495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343080" indent="-3427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As shown previously, best performing classification model is the Decision Tree model, with an accuracy of 94.44%. </a:t>
            </a: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This is explained by the confusion matrix, which shows only 1 out of 18 total results classified incorrectly (a false positive, shown in the top-right corner).</a:t>
            </a: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333333"/>
                </a:solidFill>
                <a:latin typeface="Ubuntu"/>
              </a:rPr>
              <a:t>The other 17 results are correctly classified (5 did not land, 12 did land).</a:t>
            </a:r>
            <a:endParaRPr b="0" lang="en-US" sz="20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385920" y="1505160"/>
            <a:ext cx="5834880" cy="4460040"/>
          </a:xfrm>
          <a:prstGeom prst="roundRect">
            <a:avLst>
              <a:gd name="adj" fmla="val 2331"/>
            </a:avLst>
          </a:prstGeom>
          <a:blipFill rotWithShape="0">
            <a:blip r:embed="rId2"/>
            <a:stretch>
              <a:fillRect/>
            </a:stretch>
          </a:blipFill>
          <a:ln cap="sq" w="76320">
            <a:solidFill>
              <a:srgbClr val="eaeaea"/>
            </a:solidFill>
            <a:miter/>
          </a:ln>
          <a:effectLst>
            <a:reflection algn="bl" blurRad="12700" dir="5400000" dist="5000" endPos="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424440" y="189000"/>
            <a:ext cx="10947240" cy="71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GB" sz="2600" spc="-1" strike="noStrike" cap="all">
                <a:solidFill>
                  <a:srgbClr val="333333"/>
                </a:solidFill>
                <a:latin typeface="Ubuntu Medium"/>
              </a:rPr>
              <a:t>CONCLUSIONS</a:t>
            </a:r>
            <a:endParaRPr b="0" lang="en-US" sz="26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424440" y="1448280"/>
            <a:ext cx="8065800" cy="495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171360" indent="-17100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333333"/>
                </a:solidFill>
                <a:latin typeface="Ubuntu"/>
              </a:rPr>
              <a:t>As the number of flights increases, the rate of success at a launch site increases, with most early flights being unsuccessful. I.e. with more experience, the success rate increases.</a:t>
            </a:r>
            <a:endParaRPr b="0" lang="en-US" sz="1400" spc="-1" strike="noStrike">
              <a:solidFill>
                <a:srgbClr val="333333"/>
              </a:solidFill>
              <a:latin typeface="Arial"/>
            </a:endParaRPr>
          </a:p>
          <a:p>
            <a:pPr lvl="1" marL="349200" indent="-17100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Between 2010 and 2013, all landings were unsuccessful (as the success rate is 0).</a:t>
            </a:r>
            <a:endParaRPr b="0" lang="en-US" sz="1200" spc="-1" strike="noStrike">
              <a:solidFill>
                <a:srgbClr val="333333"/>
              </a:solidFill>
              <a:latin typeface="Arial"/>
            </a:endParaRPr>
          </a:p>
          <a:p>
            <a:pPr lvl="1" marL="349200" indent="-17100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After 2013, the success rate generally increased, despite small dips in </a:t>
            </a:r>
            <a:r>
              <a:rPr b="0" lang="en-GB" sz="1050" spc="-1" strike="noStrike">
                <a:solidFill>
                  <a:srgbClr val="333333"/>
                </a:solidFill>
                <a:latin typeface="Ubuntu"/>
              </a:rPr>
              <a:t>2018 and 2020.</a:t>
            </a:r>
            <a:endParaRPr b="0" lang="en-US" sz="1050" spc="-1" strike="noStrike">
              <a:solidFill>
                <a:srgbClr val="333333"/>
              </a:solidFill>
              <a:latin typeface="Arial"/>
            </a:endParaRPr>
          </a:p>
          <a:p>
            <a:pPr lvl="1" marL="349200" indent="-171000">
              <a:lnSpc>
                <a:spcPct val="100000"/>
              </a:lnSpc>
              <a:spcAft>
                <a:spcPts val="601"/>
              </a:spcAft>
              <a:buClr>
                <a:srgbClr val="0070ad"/>
              </a:buClr>
              <a:buFont typeface="Arial"/>
              <a:buChar char="•"/>
            </a:pPr>
            <a:r>
              <a:rPr b="0" lang="en-GB" sz="1050" spc="-1" strike="noStrike">
                <a:solidFill>
                  <a:srgbClr val="333333"/>
                </a:solidFill>
                <a:latin typeface="Ubuntu"/>
              </a:rPr>
              <a:t>After 2016, there was always a greater than 50% chance of success.</a:t>
            </a:r>
            <a:endParaRPr b="0" lang="en-US" sz="1050" spc="-1" strike="noStrike">
              <a:solidFill>
                <a:srgbClr val="333333"/>
              </a:solidFill>
              <a:latin typeface="Arial"/>
            </a:endParaRPr>
          </a:p>
          <a:p>
            <a:endParaRPr b="0" lang="en-US" sz="1050" spc="-1" strike="noStrike">
              <a:solidFill>
                <a:srgbClr val="333333"/>
              </a:solidFill>
              <a:latin typeface="Times New Roman"/>
            </a:endParaRPr>
          </a:p>
          <a:p>
            <a:pPr marL="171360" indent="-17100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333333"/>
                </a:solidFill>
                <a:latin typeface="Ubuntu"/>
              </a:rPr>
              <a:t>Orbit types ES-L1, GEO, HEO, and SSO, have the highest (100%) success rate.</a:t>
            </a:r>
            <a:endParaRPr b="0" lang="en-US" sz="1400" spc="-1" strike="noStrike">
              <a:solidFill>
                <a:srgbClr val="333333"/>
              </a:solidFill>
              <a:latin typeface="Arial"/>
            </a:endParaRPr>
          </a:p>
          <a:p>
            <a:pPr lvl="2" marL="361800" indent="-18396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The 100% success rate of GEO, HEO, and ES-L1 orbits can be explained by only having 1 flight into the respective orbits. </a:t>
            </a:r>
            <a:endParaRPr b="0" lang="en-US" sz="1200" spc="-1" strike="noStrike">
              <a:solidFill>
                <a:srgbClr val="333333"/>
              </a:solidFill>
              <a:latin typeface="Arial"/>
            </a:endParaRPr>
          </a:p>
          <a:p>
            <a:pPr lvl="2" marL="361800" indent="-18396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The 100% success rate in SSO is more impressive, with 5 successful flights.</a:t>
            </a:r>
            <a:endParaRPr b="0" lang="en-US" sz="1200" spc="-1" strike="noStrike">
              <a:solidFill>
                <a:srgbClr val="333333"/>
              </a:solidFill>
              <a:latin typeface="Arial"/>
            </a:endParaRPr>
          </a:p>
          <a:p>
            <a:pPr lvl="2" marL="361800" indent="-18396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The orbit types PO, ISS, and LEO, have more success with heavy payloads:</a:t>
            </a:r>
            <a:endParaRPr b="0" lang="en-US" sz="1200" spc="-1" strike="noStrike">
              <a:solidFill>
                <a:srgbClr val="333333"/>
              </a:solidFill>
              <a:latin typeface="Arial"/>
            </a:endParaRPr>
          </a:p>
          <a:p>
            <a:pPr lvl="2" marL="361800" indent="-183960">
              <a:lnSpc>
                <a:spcPct val="100000"/>
              </a:lnSpc>
              <a:spcAft>
                <a:spcPts val="601"/>
              </a:spcAft>
              <a:buClr>
                <a:srgbClr val="12abdb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333333"/>
                </a:solidFill>
                <a:latin typeface="Ubuntu"/>
              </a:rPr>
              <a:t>VLEO (Very Low Earth Orbit) launches are associated with heavier payloads, which makes intuitive sense.</a:t>
            </a:r>
            <a:endParaRPr b="0" lang="en-US" sz="1200" spc="-1" strike="noStrike">
              <a:solidFill>
                <a:srgbClr val="333333"/>
              </a:solidFill>
              <a:latin typeface="Arial"/>
            </a:endParaRPr>
          </a:p>
          <a:p>
            <a:endParaRPr b="0" lang="en-US" sz="1200" spc="-1" strike="noStrike">
              <a:solidFill>
                <a:srgbClr val="333333"/>
              </a:solidFill>
              <a:latin typeface="Times New Roman"/>
            </a:endParaRPr>
          </a:p>
          <a:p>
            <a:pPr marL="171360" indent="-17100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333333"/>
                </a:solidFill>
                <a:latin typeface="Ubuntu"/>
              </a:rPr>
              <a:t>The launch site KSC LC-39 A had the most successful launches, with 41.7% of the total successful launches, and also the highest rate of successful launches, with a 76.9% success rate. </a:t>
            </a:r>
            <a:endParaRPr b="0" lang="en-US" sz="14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1400" spc="-1" strike="noStrike">
              <a:solidFill>
                <a:srgbClr val="333333"/>
              </a:solidFill>
              <a:latin typeface="Times New Roman"/>
            </a:endParaRPr>
          </a:p>
          <a:p>
            <a:pPr marL="171360" indent="-17100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333333"/>
                </a:solidFill>
                <a:latin typeface="Ubuntu"/>
              </a:rPr>
              <a:t>The success for massive payloads (over 4000kg) is lower than that for low payloads.</a:t>
            </a:r>
            <a:endParaRPr b="0" lang="en-US" sz="14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1400" spc="-1" strike="noStrike">
              <a:solidFill>
                <a:srgbClr val="333333"/>
              </a:solidFill>
              <a:latin typeface="Times New Roman"/>
            </a:endParaRPr>
          </a:p>
          <a:p>
            <a:pPr marL="171360" indent="-171000">
              <a:lnSpc>
                <a:spcPct val="10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333333"/>
                </a:solidFill>
                <a:latin typeface="Ubuntu"/>
              </a:rPr>
              <a:t>The best performing classification model is the Decision Tree model, with an accuracy of 94.44%. </a:t>
            </a:r>
            <a:endParaRPr b="0" lang="en-US" sz="14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1400" spc="-1" strike="noStrike">
              <a:solidFill>
                <a:srgbClr val="333333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400" spc="-1" strike="noStrike">
              <a:solidFill>
                <a:srgbClr val="333333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400" spc="-1" strike="noStrike">
              <a:solidFill>
                <a:srgbClr val="333333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400" spc="-1" strike="noStrike">
              <a:solidFill>
                <a:srgbClr val="333333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400" spc="-1" strike="noStrike">
              <a:solidFill>
                <a:srgbClr val="333333"/>
              </a:solidFill>
              <a:latin typeface="Times New Roman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endParaRPr b="0" lang="en-US" sz="1400" spc="-1" strike="noStrike">
              <a:solidFill>
                <a:srgbClr val="333333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BD8576D-4175-43D5-B615-732873D8EC8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770040" y="185940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Custom functions to retrieve the required information</a:t>
            </a:r>
            <a:endParaRPr b="0" lang="en-US" sz="1600" spc="-1" strike="noStrike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</a:rPr>
              <a:t>Custom logic to clean the data</a:t>
            </a:r>
            <a:endParaRPr b="0" lang="en-US" sz="16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944892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A1E8393-8A27-4983-BAF6-B12CC778025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671400" y="2812680"/>
            <a:ext cx="1246320" cy="364320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9639B03-821A-4C43-BAE3-2B233AE29D5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770040" y="1580760"/>
            <a:ext cx="10104120" cy="521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3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US" sz="4000" spc="-1" strike="noStrike">
              <a:latin typeface="Arial"/>
            </a:endParaRPr>
          </a:p>
        </p:txBody>
      </p:sp>
      <p:graphicFrame>
        <p:nvGraphicFramePr>
          <p:cNvPr id="174" name="Table 4"/>
          <p:cNvGraphicFramePr/>
          <p:nvPr/>
        </p:nvGraphicFramePr>
        <p:xfrm>
          <a:off x="527040" y="1422360"/>
          <a:ext cx="11664720" cy="5303160"/>
        </p:xfrm>
        <a:graphic>
          <a:graphicData uri="http://schemas.openxmlformats.org/drawingml/2006/table">
            <a:tbl>
              <a:tblPr/>
              <a:tblGrid>
                <a:gridCol w="5832360"/>
                <a:gridCol w="5832720"/>
              </a:tblGrid>
              <a:tr h="5303520">
                <a:tc>
                  <a:txBody>
                    <a:bodyPr>
                      <a:noAutofit/>
                    </a:bodyPr>
                    <a:p>
                      <a:pPr marL="34308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12abdb"/>
                        </a:buClr>
                        <a:buFont typeface="Ubuntu Medium"/>
                        <a:buAutoNum type="arabicPeriod"/>
                      </a:pPr>
                      <a:r>
                        <a:rPr b="0" lang="en-GB" sz="16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Data Collection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lvl="1" marL="52056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0070ad"/>
                        </a:buClr>
                        <a:buFont typeface="Arial"/>
                        <a:buChar char="•"/>
                      </a:pPr>
                      <a:r>
                        <a:rPr b="0" lang="en-GB" sz="14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Making GET requests to the SpaceX REST API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lvl="1" marL="52056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0070ad"/>
                        </a:buClr>
                        <a:buFont typeface="Arial"/>
                        <a:buChar char="•"/>
                      </a:pPr>
                      <a:r>
                        <a:rPr b="0" lang="en-GB" sz="14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Web Scraping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12abdb"/>
                        </a:buClr>
                        <a:buFont typeface="Ubuntu Medium"/>
                        <a:buAutoNum type="arabicPeriod"/>
                      </a:pPr>
                      <a:r>
                        <a:rPr b="0" lang="en-GB" sz="16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Data Wrangling 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lvl="1" marL="52056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0070ad"/>
                        </a:buClr>
                        <a:buFont typeface="Arial"/>
                        <a:buChar char="•"/>
                      </a:pPr>
                      <a:r>
                        <a:rPr b="0" lang="en-GB" sz="14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Using the </a:t>
                      </a:r>
                      <a:r>
                        <a:rPr b="0" lang="en-GB" sz="1400" spc="-1" strike="noStrike">
                          <a:solidFill>
                            <a:srgbClr val="333333"/>
                          </a:solidFill>
                          <a:latin typeface="Consolas"/>
                        </a:rPr>
                        <a:t>.fillna()</a:t>
                      </a:r>
                      <a:r>
                        <a:rPr b="0" lang="en-GB" sz="14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 method to remove NaN values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lvl="1" marL="52056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0070ad"/>
                        </a:buClr>
                        <a:buFont typeface="Arial"/>
                        <a:buChar char="•"/>
                      </a:pPr>
                      <a:r>
                        <a:rPr b="0" lang="en-GB" sz="14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Replace  NaN values with mean of columns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lvl="1" marL="52056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0070ad"/>
                        </a:buClr>
                        <a:buFont typeface="Wingdings" charset="2"/>
                        <a:buChar char=""/>
                      </a:pPr>
                      <a:r>
                        <a:rPr b="0" lang="en-GB" sz="14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Creating a landing outcome label that shows the following: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lvl="2" marL="70488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12abdb"/>
                        </a:buClr>
                        <a:buFont typeface="Arial"/>
                        <a:buChar char="•"/>
                      </a:pPr>
                      <a:r>
                        <a:rPr b="0" lang="en-GB" sz="12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0 when the booster did not land successfully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 lvl="2" marL="70488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12abdb"/>
                        </a:buClr>
                        <a:buFont typeface="Arial"/>
                        <a:buChar char="•"/>
                      </a:pPr>
                      <a:r>
                        <a:rPr b="0" lang="en-GB" sz="12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1 when the booster did land successfully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</a:pPr>
                      <a:endParaRPr b="0" lang="en-US" sz="1200" spc="-1" strike="noStrike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12abdb"/>
                        </a:buClr>
                        <a:buFont typeface="Ubuntu Medium"/>
                        <a:buAutoNum type="arabicPeriod"/>
                      </a:pPr>
                      <a:r>
                        <a:rPr b="0" lang="en-GB" sz="16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Exploratory Data Analysis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lvl="1" marL="52056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0070ad"/>
                        </a:buClr>
                        <a:buFont typeface="Arial"/>
                        <a:buChar char="•"/>
                      </a:pPr>
                      <a:r>
                        <a:rPr b="0" lang="en-GB" sz="14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Using SQL queries to manipulate and evaluate the SpaceX dataset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lvl="1" marL="52056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0070ad"/>
                        </a:buClr>
                        <a:buFont typeface="Arial"/>
                        <a:buChar char="•"/>
                      </a:pPr>
                      <a:r>
                        <a:rPr b="0" lang="en-GB" sz="14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Using Pandas and Matplotlib to visualize relationships between variables, and determine patterns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12abdb"/>
                        </a:buClr>
                        <a:buFont typeface="Ubuntu Medium"/>
                        <a:buAutoNum type="arabicPeriod"/>
                      </a:pPr>
                      <a:r>
                        <a:rPr b="0" lang="en-GB" sz="16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Interactive Visual Analytics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lvl="1" marL="52056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0070ad"/>
                        </a:buClr>
                        <a:buFont typeface="Arial"/>
                        <a:buChar char="•"/>
                      </a:pPr>
                      <a:r>
                        <a:rPr b="0" lang="en-GB" sz="14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Geospatial analytics using Folium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lvl="1" marL="52056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0070ad"/>
                        </a:buClr>
                        <a:buFont typeface="Arial"/>
                        <a:buChar char="•"/>
                      </a:pPr>
                      <a:r>
                        <a:rPr b="0" lang="en-GB" sz="14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Creating an interactive dashboard using Plotly Dash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34308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12abdb"/>
                        </a:buClr>
                        <a:buFont typeface="Ubuntu Medium"/>
                        <a:buAutoNum type="arabicPeriod"/>
                      </a:pPr>
                      <a:r>
                        <a:rPr b="0" lang="en-GB" sz="16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Data Modelling and Evaluation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lvl="1" marL="52056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0070ad"/>
                        </a:buClr>
                        <a:buFont typeface="Arial"/>
                        <a:buChar char="•"/>
                      </a:pPr>
                      <a:r>
                        <a:rPr b="0" lang="en-GB" sz="14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Using Scikit-Learn to: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lvl="2" marL="70488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12abdb"/>
                        </a:buClr>
                        <a:buFont typeface="Arial"/>
                        <a:buChar char="•"/>
                      </a:pPr>
                      <a:r>
                        <a:rPr b="0" lang="en-GB" sz="12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Pre-process (standardize) the data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 lvl="2" marL="70488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12abdb"/>
                        </a:buClr>
                        <a:buFont typeface="Arial"/>
                        <a:buChar char="•"/>
                      </a:pPr>
                      <a:r>
                        <a:rPr b="0" lang="en-GB" sz="12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Split the data into training and testing data using </a:t>
                      </a:r>
                      <a:r>
                        <a:rPr b="0" lang="en-GB" sz="1200" spc="-1" strike="noStrike">
                          <a:solidFill>
                            <a:srgbClr val="333333"/>
                          </a:solidFill>
                          <a:latin typeface="Consolas"/>
                        </a:rPr>
                        <a:t>train_test_split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 lvl="2" marL="70488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12abdb"/>
                        </a:buClr>
                        <a:buFont typeface="Arial"/>
                        <a:buChar char="•"/>
                      </a:pPr>
                      <a:r>
                        <a:rPr b="0" lang="en-GB" sz="12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Train different classification models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 lvl="2" marL="70488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12abdb"/>
                        </a:buClr>
                        <a:buFont typeface="Arial"/>
                        <a:buChar char="•"/>
                      </a:pPr>
                      <a:r>
                        <a:rPr b="0" lang="en-GB" sz="12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Find best paramters using </a:t>
                      </a:r>
                      <a:r>
                        <a:rPr b="0" lang="en-GB" sz="1200" spc="-1" strike="noStrike">
                          <a:solidFill>
                            <a:srgbClr val="333333"/>
                          </a:solidFill>
                          <a:latin typeface="Consolas"/>
                        </a:rPr>
                        <a:t>GridSearchCV</a:t>
                      </a:r>
                      <a:endParaRPr b="0" lang="en-US" sz="1200" spc="-1" strike="noStrike">
                        <a:latin typeface="Arial"/>
                      </a:endParaRPr>
                    </a:p>
                    <a:p>
                      <a:pPr lvl="1" marL="52056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0070ad"/>
                        </a:buClr>
                        <a:buFont typeface="Wingdings" charset="2"/>
                        <a:buChar char=""/>
                      </a:pPr>
                      <a:r>
                        <a:rPr b="0" lang="en-GB" sz="14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Plotting confusion matrices for each classification model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lvl="1" marL="520560" indent="-342360">
                        <a:lnSpc>
                          <a:spcPct val="100000"/>
                        </a:lnSpc>
                        <a:spcAft>
                          <a:spcPts val="601"/>
                        </a:spcAft>
                        <a:buClr>
                          <a:srgbClr val="0070ad"/>
                        </a:buClr>
                        <a:buFont typeface="Wingdings" charset="2"/>
                        <a:buChar char=""/>
                      </a:pPr>
                      <a:r>
                        <a:rPr b="0" lang="en-GB" sz="1400" spc="-1" strike="noStrike">
                          <a:solidFill>
                            <a:srgbClr val="333333"/>
                          </a:solidFill>
                          <a:latin typeface="Ubuntu"/>
                        </a:rPr>
                        <a:t>Assessing the accuracy of each classification model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3FB2012-2F62-48C5-8A55-8C0DD7D75A3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6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8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77" name="Group 3"/>
          <p:cNvGrpSpPr/>
          <p:nvPr/>
        </p:nvGrpSpPr>
        <p:grpSpPr>
          <a:xfrm>
            <a:off x="91440" y="1561680"/>
            <a:ext cx="9562320" cy="4838760"/>
            <a:chOff x="91440" y="1561680"/>
            <a:chExt cx="9562320" cy="4838760"/>
          </a:xfrm>
        </p:grpSpPr>
        <p:grpSp>
          <p:nvGrpSpPr>
            <p:cNvPr id="178" name="Group 4"/>
            <p:cNvGrpSpPr/>
            <p:nvPr/>
          </p:nvGrpSpPr>
          <p:grpSpPr>
            <a:xfrm>
              <a:off x="91440" y="1561680"/>
              <a:ext cx="9549000" cy="741960"/>
              <a:chOff x="91440" y="1561680"/>
              <a:chExt cx="9549000" cy="741960"/>
            </a:xfrm>
          </p:grpSpPr>
          <p:sp>
            <p:nvSpPr>
              <p:cNvPr id="179" name="CustomShape 5"/>
              <p:cNvSpPr/>
              <p:nvPr/>
            </p:nvSpPr>
            <p:spPr>
              <a:xfrm>
                <a:off x="332640" y="1726200"/>
                <a:ext cx="9307800" cy="577440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8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72000" rIns="0" tIns="0" bIns="0" anchor="ctr">
                <a:noAutofit/>
              </a:bodyPr>
              <a:p>
                <a:pPr marL="285840" indent="-28512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Ubuntu"/>
                    <a:ea typeface="DejaVu Sans"/>
                  </a:rPr>
                  <a:t>Make a GET response to the SpaceX REST API</a:t>
                </a:r>
                <a:endParaRPr b="0" lang="en-US" sz="1200" spc="-1" strike="noStrike">
                  <a:latin typeface="Arial"/>
                </a:endParaRPr>
              </a:p>
              <a:p>
                <a:pPr marL="285840" indent="-28512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Ubuntu"/>
                    <a:ea typeface="DejaVu Sans"/>
                  </a:rPr>
                  <a:t>Convert the response to a .json file then to a Pandas DataFrame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180" name="CustomShape 6"/>
              <p:cNvSpPr/>
              <p:nvPr/>
            </p:nvSpPr>
            <p:spPr>
              <a:xfrm>
                <a:off x="91440" y="1561680"/>
                <a:ext cx="482040" cy="3214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0" rIns="0" tIns="0" bIns="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ffffff"/>
                    </a:solidFill>
                    <a:latin typeface="Ubuntu"/>
                    <a:ea typeface="DejaVu Sans"/>
                  </a:rPr>
                  <a:t>1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grpSp>
          <p:nvGrpSpPr>
            <p:cNvPr id="181" name="Group 7"/>
            <p:cNvGrpSpPr/>
            <p:nvPr/>
          </p:nvGrpSpPr>
          <p:grpSpPr>
            <a:xfrm>
              <a:off x="91440" y="2661480"/>
              <a:ext cx="9562320" cy="1228680"/>
              <a:chOff x="91440" y="2661480"/>
              <a:chExt cx="9562320" cy="1228680"/>
            </a:xfrm>
          </p:grpSpPr>
          <p:sp>
            <p:nvSpPr>
              <p:cNvPr id="182" name="CustomShape 8"/>
              <p:cNvSpPr/>
              <p:nvPr/>
            </p:nvSpPr>
            <p:spPr>
              <a:xfrm>
                <a:off x="345240" y="2826360"/>
                <a:ext cx="9308520" cy="1063800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8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72000" rIns="0" tIns="0" bIns="0" anchor="ctr">
                <a:noAutofit/>
              </a:bodyPr>
              <a:p>
                <a:pPr marL="285840" indent="-28512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  <a:ea typeface="DejaVu Sans"/>
                  </a:rPr>
                  <a:t>clean the data</a:t>
                </a:r>
                <a:endParaRPr b="0" lang="en-US" sz="1200" spc="-1" strike="noStrike">
                  <a:latin typeface="Arial"/>
                </a:endParaRPr>
              </a:p>
              <a:p>
                <a:pPr marL="285840" indent="-28512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  <a:ea typeface="DejaVu Sans"/>
                  </a:rPr>
                  <a:t>Define lists for data to be stored in</a:t>
                </a:r>
                <a:endParaRPr b="0" lang="en-US" sz="1200" spc="-1" strike="noStrike">
                  <a:latin typeface="Arial"/>
                </a:endParaRPr>
              </a:p>
              <a:p>
                <a:pPr marL="285840" indent="-28512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  <a:ea typeface="DejaVu Sans"/>
                  </a:rPr>
                  <a:t> </a:t>
                </a: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  <a:ea typeface="DejaVu Sans"/>
                  </a:rPr>
                  <a:t>retrieve data and fill the lists</a:t>
                </a:r>
                <a:endParaRPr b="0" lang="en-US" sz="1200" spc="-1" strike="noStrike">
                  <a:latin typeface="Arial"/>
                </a:endParaRPr>
              </a:p>
              <a:p>
                <a:pPr marL="285840" indent="-28512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  <a:ea typeface="DejaVu Sans"/>
                  </a:rPr>
                  <a:t>Use these lists as values in a dictionary and construct the dataset 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183" name="CustomShape 9"/>
              <p:cNvSpPr/>
              <p:nvPr/>
            </p:nvSpPr>
            <p:spPr>
              <a:xfrm>
                <a:off x="91440" y="2661480"/>
                <a:ext cx="506880" cy="3214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0" rIns="0" tIns="0" bIns="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ffffff"/>
                    </a:solidFill>
                    <a:latin typeface="Ubuntu"/>
                    <a:ea typeface="DejaVu Sans"/>
                  </a:rPr>
                  <a:t>2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grpSp>
          <p:nvGrpSpPr>
            <p:cNvPr id="184" name="Group 10"/>
            <p:cNvGrpSpPr/>
            <p:nvPr/>
          </p:nvGrpSpPr>
          <p:grpSpPr>
            <a:xfrm>
              <a:off x="91440" y="4248000"/>
              <a:ext cx="9562320" cy="565920"/>
              <a:chOff x="91440" y="4248000"/>
              <a:chExt cx="9562320" cy="565920"/>
            </a:xfrm>
          </p:grpSpPr>
          <p:sp>
            <p:nvSpPr>
              <p:cNvPr id="185" name="CustomShape 11"/>
              <p:cNvSpPr/>
              <p:nvPr/>
            </p:nvSpPr>
            <p:spPr>
              <a:xfrm>
                <a:off x="345240" y="4412520"/>
                <a:ext cx="9308520" cy="401400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8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72000" rIns="0" tIns="0" bIns="0" anchor="ctr">
                <a:noAutofit/>
              </a:bodyPr>
              <a:p>
                <a:pPr marL="285840" indent="-28512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  <a:ea typeface="DejaVu Sans"/>
                  </a:rPr>
                  <a:t>Create a Pandas DataFrame from the constructed dictionary dataset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186" name="CustomShape 12"/>
              <p:cNvSpPr/>
              <p:nvPr/>
            </p:nvSpPr>
            <p:spPr>
              <a:xfrm>
                <a:off x="91440" y="4248000"/>
                <a:ext cx="506880" cy="32112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0" rIns="0" tIns="0" bIns="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ffffff"/>
                    </a:solidFill>
                    <a:latin typeface="Ubuntu"/>
                    <a:ea typeface="DejaVu Sans"/>
                  </a:rPr>
                  <a:t>3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grpSp>
          <p:nvGrpSpPr>
            <p:cNvPr id="187" name="Group 13"/>
            <p:cNvGrpSpPr/>
            <p:nvPr/>
          </p:nvGrpSpPr>
          <p:grpSpPr>
            <a:xfrm>
              <a:off x="91440" y="5171760"/>
              <a:ext cx="9562320" cy="1228680"/>
              <a:chOff x="91440" y="5171760"/>
              <a:chExt cx="9562320" cy="1228680"/>
            </a:xfrm>
          </p:grpSpPr>
          <p:sp>
            <p:nvSpPr>
              <p:cNvPr id="188" name="CustomShape 14"/>
              <p:cNvSpPr/>
              <p:nvPr/>
            </p:nvSpPr>
            <p:spPr>
              <a:xfrm>
                <a:off x="345240" y="5336640"/>
                <a:ext cx="9308520" cy="1063800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8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72000" rIns="0" tIns="0" bIns="0" anchor="ctr">
                <a:noAutofit/>
              </a:bodyPr>
              <a:p>
                <a:pPr marL="285840" indent="-28512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  <a:ea typeface="DejaVu Sans"/>
                  </a:rPr>
                  <a:t>Filter the DataFrame to only include Falcon 9 launches</a:t>
                </a:r>
                <a:endParaRPr b="0" lang="en-US" sz="1200" spc="-1" strike="noStrike">
                  <a:latin typeface="Arial"/>
                </a:endParaRPr>
              </a:p>
              <a:p>
                <a:pPr marL="285840" indent="-28512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  <a:ea typeface="DejaVu Sans"/>
                  </a:rPr>
                  <a:t>Reset the FlightNumber column</a:t>
                </a:r>
                <a:endParaRPr b="0" lang="en-US" sz="1200" spc="-1" strike="noStrike">
                  <a:latin typeface="Arial"/>
                </a:endParaRPr>
              </a:p>
              <a:p>
                <a:pPr marL="285840" indent="-28512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  <a:ea typeface="DejaVu Sans"/>
                  </a:rPr>
                  <a:t>Replace missing values of PayloadMass with the mean PayloadMass value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189" name="CustomShape 15"/>
              <p:cNvSpPr/>
              <p:nvPr/>
            </p:nvSpPr>
            <p:spPr>
              <a:xfrm>
                <a:off x="91440" y="5171760"/>
                <a:ext cx="506880" cy="3214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0" rIns="0" tIns="0" bIns="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ffffff"/>
                    </a:solidFill>
                    <a:latin typeface="Ubuntu"/>
                    <a:ea typeface="DejaVu Sans"/>
                  </a:rPr>
                  <a:t>4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411840" y="189000"/>
            <a:ext cx="10946880" cy="71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 cap="all">
                <a:solidFill>
                  <a:srgbClr val="333333"/>
                </a:solidFill>
                <a:latin typeface="Ubuntu Medium"/>
              </a:rPr>
              <a:t>DATA COLLECTION – space x REST api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161280" y="1053000"/>
            <a:ext cx="646200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333333"/>
                </a:solidFill>
                <a:latin typeface="Ubuntu"/>
                <a:ea typeface="DejaVu Sans"/>
              </a:rPr>
              <a:t>Using the SpaceX API to retrieve data about launches, including information about the rocket used, payload delivered, launch specifications, landing specifications, and landing outcome.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192" name="Group 3"/>
          <p:cNvGrpSpPr/>
          <p:nvPr/>
        </p:nvGrpSpPr>
        <p:grpSpPr>
          <a:xfrm>
            <a:off x="7028640" y="382320"/>
            <a:ext cx="4031640" cy="1229400"/>
            <a:chOff x="7028640" y="382320"/>
            <a:chExt cx="4031640" cy="1229400"/>
          </a:xfrm>
        </p:grpSpPr>
        <p:grpSp>
          <p:nvGrpSpPr>
            <p:cNvPr id="193" name="Group 4"/>
            <p:cNvGrpSpPr/>
            <p:nvPr/>
          </p:nvGrpSpPr>
          <p:grpSpPr>
            <a:xfrm>
              <a:off x="7093800" y="438840"/>
              <a:ext cx="3901320" cy="1116000"/>
              <a:chOff x="7093800" y="438840"/>
              <a:chExt cx="3901320" cy="1116000"/>
            </a:xfrm>
          </p:grpSpPr>
          <p:pic>
            <p:nvPicPr>
              <p:cNvPr id="194" name="Picture 5" descr=""/>
              <p:cNvPicPr/>
              <p:nvPr/>
            </p:nvPicPr>
            <p:blipFill>
              <a:blip r:embed="rId2"/>
              <a:srcRect l="0" t="0" r="0" b="64025"/>
              <a:stretch/>
            </p:blipFill>
            <p:spPr>
              <a:xfrm>
                <a:off x="7440480" y="438840"/>
                <a:ext cx="3207960" cy="3168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5" name="Picture 7" descr=""/>
              <p:cNvPicPr/>
              <p:nvPr/>
            </p:nvPicPr>
            <p:blipFill>
              <a:blip r:embed="rId3"/>
              <a:stretch/>
            </p:blipFill>
            <p:spPr>
              <a:xfrm>
                <a:off x="7093800" y="1085760"/>
                <a:ext cx="3901320" cy="4690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6" name="Picture 85" descr=""/>
              <p:cNvPicPr/>
              <p:nvPr/>
            </p:nvPicPr>
            <p:blipFill>
              <a:blip r:embed="rId4"/>
              <a:srcRect l="0" t="56834" r="0" b="11337"/>
              <a:stretch/>
            </p:blipFill>
            <p:spPr>
              <a:xfrm>
                <a:off x="7440480" y="730440"/>
                <a:ext cx="3207960" cy="28008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97" name="CustomShape 5"/>
            <p:cNvSpPr/>
            <p:nvPr/>
          </p:nvSpPr>
          <p:spPr>
            <a:xfrm>
              <a:off x="7028640" y="382320"/>
              <a:ext cx="4031640" cy="1229400"/>
            </a:xfrm>
            <a:prstGeom prst="roundRect">
              <a:avLst>
                <a:gd name="adj" fmla="val 9723"/>
              </a:avLst>
            </a:prstGeom>
            <a:noFill/>
            <a:ln w="284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98" name="Group 6"/>
          <p:cNvGrpSpPr/>
          <p:nvPr/>
        </p:nvGrpSpPr>
        <p:grpSpPr>
          <a:xfrm>
            <a:off x="5937840" y="1824120"/>
            <a:ext cx="6213240" cy="2402640"/>
            <a:chOff x="5937840" y="1824120"/>
            <a:chExt cx="6213240" cy="2402640"/>
          </a:xfrm>
        </p:grpSpPr>
        <p:grpSp>
          <p:nvGrpSpPr>
            <p:cNvPr id="199" name="Group 7"/>
            <p:cNvGrpSpPr/>
            <p:nvPr/>
          </p:nvGrpSpPr>
          <p:grpSpPr>
            <a:xfrm>
              <a:off x="6020640" y="1825200"/>
              <a:ext cx="6047640" cy="2400480"/>
              <a:chOff x="6020640" y="1825200"/>
              <a:chExt cx="6047640" cy="2400480"/>
            </a:xfrm>
          </p:grpSpPr>
          <p:pic>
            <p:nvPicPr>
              <p:cNvPr id="200" name="Picture 9" descr=""/>
              <p:cNvPicPr/>
              <p:nvPr/>
            </p:nvPicPr>
            <p:blipFill>
              <a:blip r:embed="rId5"/>
              <a:stretch/>
            </p:blipFill>
            <p:spPr>
              <a:xfrm>
                <a:off x="6020640" y="1868400"/>
                <a:ext cx="1420200" cy="2314080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201" name="Group 8"/>
              <p:cNvGrpSpPr/>
              <p:nvPr/>
            </p:nvGrpSpPr>
            <p:grpSpPr>
              <a:xfrm>
                <a:off x="7492320" y="1825200"/>
                <a:ext cx="1552320" cy="2400480"/>
                <a:chOff x="7492320" y="1825200"/>
                <a:chExt cx="1552320" cy="2400480"/>
              </a:xfrm>
            </p:grpSpPr>
            <p:pic>
              <p:nvPicPr>
                <p:cNvPr id="202" name="Picture 15" descr=""/>
                <p:cNvPicPr/>
                <p:nvPr/>
              </p:nvPicPr>
              <p:blipFill>
                <a:blip r:embed="rId6"/>
                <a:srcRect l="0" t="0" r="3089" b="0"/>
                <a:stretch/>
              </p:blipFill>
              <p:spPr>
                <a:xfrm>
                  <a:off x="7495920" y="1825200"/>
                  <a:ext cx="1548720" cy="6411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03" name="Picture 13" descr="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7492320" y="2438640"/>
                  <a:ext cx="1551960" cy="178704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pic>
            <p:nvPicPr>
              <p:cNvPr id="204" name="Picture 18" descr=""/>
              <p:cNvPicPr/>
              <p:nvPr/>
            </p:nvPicPr>
            <p:blipFill>
              <a:blip r:embed="rId8"/>
              <a:srcRect l="5933" t="0" r="0" b="0"/>
              <a:stretch/>
            </p:blipFill>
            <p:spPr>
              <a:xfrm>
                <a:off x="9095760" y="1891440"/>
                <a:ext cx="2972520" cy="22683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05" name="CustomShape 9"/>
            <p:cNvSpPr/>
            <p:nvPr/>
          </p:nvSpPr>
          <p:spPr>
            <a:xfrm>
              <a:off x="5937840" y="1824120"/>
              <a:ext cx="6213240" cy="2402640"/>
            </a:xfrm>
            <a:prstGeom prst="roundRect">
              <a:avLst>
                <a:gd name="adj" fmla="val 9723"/>
              </a:avLst>
            </a:prstGeom>
            <a:noFill/>
            <a:ln w="284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06" name="Group 10"/>
          <p:cNvGrpSpPr/>
          <p:nvPr/>
        </p:nvGrpSpPr>
        <p:grpSpPr>
          <a:xfrm>
            <a:off x="7816320" y="4439520"/>
            <a:ext cx="2456640" cy="503640"/>
            <a:chOff x="7816320" y="4439520"/>
            <a:chExt cx="2456640" cy="503640"/>
          </a:xfrm>
        </p:grpSpPr>
        <p:pic>
          <p:nvPicPr>
            <p:cNvPr id="207" name="Picture 20" descr=""/>
            <p:cNvPicPr/>
            <p:nvPr/>
          </p:nvPicPr>
          <p:blipFill>
            <a:blip r:embed="rId9"/>
            <a:stretch/>
          </p:blipFill>
          <p:spPr>
            <a:xfrm>
              <a:off x="7864560" y="4456800"/>
              <a:ext cx="2360160" cy="469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8" name="CustomShape 11"/>
            <p:cNvSpPr/>
            <p:nvPr/>
          </p:nvSpPr>
          <p:spPr>
            <a:xfrm>
              <a:off x="7816320" y="4439520"/>
              <a:ext cx="2456640" cy="503640"/>
            </a:xfrm>
            <a:prstGeom prst="roundRect">
              <a:avLst>
                <a:gd name="adj" fmla="val 9723"/>
              </a:avLst>
            </a:prstGeom>
            <a:noFill/>
            <a:ln w="284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09" name="Group 12"/>
          <p:cNvGrpSpPr/>
          <p:nvPr/>
        </p:nvGrpSpPr>
        <p:grpSpPr>
          <a:xfrm>
            <a:off x="6327360" y="5155920"/>
            <a:ext cx="5434560" cy="1274760"/>
            <a:chOff x="6327360" y="5155920"/>
            <a:chExt cx="5434560" cy="1274760"/>
          </a:xfrm>
        </p:grpSpPr>
        <p:grpSp>
          <p:nvGrpSpPr>
            <p:cNvPr id="210" name="Group 13"/>
            <p:cNvGrpSpPr/>
            <p:nvPr/>
          </p:nvGrpSpPr>
          <p:grpSpPr>
            <a:xfrm>
              <a:off x="6406200" y="5227560"/>
              <a:ext cx="5276520" cy="1131480"/>
              <a:chOff x="6406200" y="5227560"/>
              <a:chExt cx="5276520" cy="1131480"/>
            </a:xfrm>
          </p:grpSpPr>
          <p:pic>
            <p:nvPicPr>
              <p:cNvPr id="211" name="Picture 22" descr=""/>
              <p:cNvPicPr/>
              <p:nvPr/>
            </p:nvPicPr>
            <p:blipFill>
              <a:blip r:embed="rId10"/>
              <a:stretch/>
            </p:blipFill>
            <p:spPr>
              <a:xfrm>
                <a:off x="7592400" y="5227560"/>
                <a:ext cx="2904480" cy="3200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2" name="Picture 24" descr=""/>
              <p:cNvPicPr/>
              <p:nvPr/>
            </p:nvPicPr>
            <p:blipFill>
              <a:blip r:embed="rId11"/>
              <a:stretch/>
            </p:blipFill>
            <p:spPr>
              <a:xfrm>
                <a:off x="6979320" y="5601600"/>
                <a:ext cx="4130640" cy="2286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3" name="Picture 26" descr=""/>
              <p:cNvPicPr/>
              <p:nvPr/>
            </p:nvPicPr>
            <p:blipFill>
              <a:blip r:embed="rId12"/>
              <a:stretch/>
            </p:blipFill>
            <p:spPr>
              <a:xfrm>
                <a:off x="6406200" y="5884200"/>
                <a:ext cx="5276520" cy="474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14" name="CustomShape 14"/>
            <p:cNvSpPr/>
            <p:nvPr/>
          </p:nvSpPr>
          <p:spPr>
            <a:xfrm>
              <a:off x="6327360" y="5155920"/>
              <a:ext cx="5434560" cy="1274760"/>
            </a:xfrm>
            <a:prstGeom prst="roundRect">
              <a:avLst>
                <a:gd name="adj" fmla="val 9723"/>
              </a:avLst>
            </a:prstGeom>
            <a:noFill/>
            <a:ln w="2844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5" name="CustomShape 15"/>
          <p:cNvSpPr/>
          <p:nvPr/>
        </p:nvSpPr>
        <p:spPr>
          <a:xfrm>
            <a:off x="6884640" y="238320"/>
            <a:ext cx="287280" cy="287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Ubuntu"/>
                <a:ea typeface="DejaVu Sans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6" name="CustomShape 16"/>
          <p:cNvSpPr/>
          <p:nvPr/>
        </p:nvSpPr>
        <p:spPr>
          <a:xfrm>
            <a:off x="8757000" y="4226040"/>
            <a:ext cx="287280" cy="287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Ubuntu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7" name="CustomShape 17"/>
          <p:cNvSpPr/>
          <p:nvPr/>
        </p:nvSpPr>
        <p:spPr>
          <a:xfrm>
            <a:off x="8074080" y="1645560"/>
            <a:ext cx="287280" cy="287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Ubuntu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8" name="CustomShape 18"/>
          <p:cNvSpPr/>
          <p:nvPr/>
        </p:nvSpPr>
        <p:spPr>
          <a:xfrm>
            <a:off x="8722440" y="4981680"/>
            <a:ext cx="287280" cy="287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Ubuntu"/>
                <a:ea typeface="DejaVu Sans"/>
              </a:rPr>
              <a:t>4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219" name="Group 19"/>
          <p:cNvGrpSpPr/>
          <p:nvPr/>
        </p:nvGrpSpPr>
        <p:grpSpPr>
          <a:xfrm>
            <a:off x="137160" y="2052000"/>
            <a:ext cx="5423040" cy="4329000"/>
            <a:chOff x="137160" y="2052000"/>
            <a:chExt cx="5423040" cy="4329000"/>
          </a:xfrm>
        </p:grpSpPr>
        <p:grpSp>
          <p:nvGrpSpPr>
            <p:cNvPr id="220" name="Group 20"/>
            <p:cNvGrpSpPr/>
            <p:nvPr/>
          </p:nvGrpSpPr>
          <p:grpSpPr>
            <a:xfrm>
              <a:off x="137160" y="2052000"/>
              <a:ext cx="5415480" cy="663840"/>
              <a:chOff x="137160" y="2052000"/>
              <a:chExt cx="5415480" cy="663840"/>
            </a:xfrm>
          </p:grpSpPr>
          <p:sp>
            <p:nvSpPr>
              <p:cNvPr id="221" name="CustomShape 21"/>
              <p:cNvSpPr/>
              <p:nvPr/>
            </p:nvSpPr>
            <p:spPr>
              <a:xfrm>
                <a:off x="273960" y="2199240"/>
                <a:ext cx="5278680" cy="516600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8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72000" rIns="0" tIns="0" bIns="0" anchor="ctr">
                <a:noAutofit/>
              </a:bodyPr>
              <a:p>
                <a:pPr marL="285840" indent="-28512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Ubuntu"/>
                    <a:ea typeface="DejaVu Sans"/>
                  </a:rPr>
                  <a:t>Make a GET response to the SpaceX REST API</a:t>
                </a:r>
                <a:endParaRPr b="0" lang="en-US" sz="1200" spc="-1" strike="noStrike">
                  <a:latin typeface="Arial"/>
                </a:endParaRPr>
              </a:p>
              <a:p>
                <a:pPr marL="285840" indent="-28512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Ubuntu"/>
                    <a:ea typeface="DejaVu Sans"/>
                  </a:rPr>
                  <a:t>Convert the response to a .json file then to a Pandas DataFrame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22" name="CustomShape 22"/>
              <p:cNvSpPr/>
              <p:nvPr/>
            </p:nvSpPr>
            <p:spPr>
              <a:xfrm>
                <a:off x="137160" y="2052000"/>
                <a:ext cx="273240" cy="2872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0" rIns="0" tIns="0" bIns="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ffffff"/>
                    </a:solidFill>
                    <a:latin typeface="Ubuntu"/>
                    <a:ea typeface="DejaVu Sans"/>
                  </a:rPr>
                  <a:t>1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grpSp>
          <p:nvGrpSpPr>
            <p:cNvPr id="223" name="Group 23"/>
            <p:cNvGrpSpPr/>
            <p:nvPr/>
          </p:nvGrpSpPr>
          <p:grpSpPr>
            <a:xfrm>
              <a:off x="137160" y="3036240"/>
              <a:ext cx="5423040" cy="1099080"/>
              <a:chOff x="137160" y="3036240"/>
              <a:chExt cx="5423040" cy="1099080"/>
            </a:xfrm>
          </p:grpSpPr>
          <p:sp>
            <p:nvSpPr>
              <p:cNvPr id="224" name="CustomShape 24"/>
              <p:cNvSpPr/>
              <p:nvPr/>
            </p:nvSpPr>
            <p:spPr>
              <a:xfrm>
                <a:off x="281160" y="3183480"/>
                <a:ext cx="5279040" cy="951840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8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72000" rIns="0" tIns="0" bIns="0" anchor="ctr">
                <a:noAutofit/>
              </a:bodyPr>
              <a:p>
                <a:pPr marL="285840" indent="-28512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  <a:ea typeface="DejaVu Sans"/>
                  </a:rPr>
                  <a:t>clean the data </a:t>
                </a:r>
                <a:r>
                  <a:rPr b="0" lang="en-GB" sz="1200" spc="-1" strike="noStrike">
                    <a:solidFill>
                      <a:srgbClr val="0070ad"/>
                    </a:solidFill>
                    <a:latin typeface="Ubuntu"/>
                    <a:ea typeface="DejaVu Sans"/>
                  </a:rPr>
                  <a:t>(see 2)</a:t>
                </a:r>
                <a:endParaRPr b="0" lang="en-US" sz="1200" spc="-1" strike="noStrike">
                  <a:latin typeface="Arial"/>
                </a:endParaRPr>
              </a:p>
              <a:p>
                <a:pPr marL="285840" indent="-28512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  <a:ea typeface="DejaVu Sans"/>
                  </a:rPr>
                  <a:t>Define lists for data to be stored in</a:t>
                </a:r>
                <a:endParaRPr b="0" lang="en-US" sz="1200" spc="-1" strike="noStrike">
                  <a:latin typeface="Arial"/>
                </a:endParaRPr>
              </a:p>
              <a:p>
                <a:pPr marL="285840" indent="-28512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  <a:ea typeface="DejaVu Sans"/>
                  </a:rPr>
                  <a:t>Call custom functions </a:t>
                </a:r>
                <a:r>
                  <a:rPr b="0" lang="en-GB" sz="1200" spc="-1" strike="noStrike">
                    <a:solidFill>
                      <a:srgbClr val="0070ad"/>
                    </a:solidFill>
                    <a:latin typeface="Ubuntu"/>
                    <a:ea typeface="DejaVu Sans"/>
                  </a:rPr>
                  <a:t>(see 4 ) </a:t>
                </a: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  <a:ea typeface="DejaVu Sans"/>
                  </a:rPr>
                  <a:t>to retrieve data and fill the lists</a:t>
                </a:r>
                <a:endParaRPr b="0" lang="en-US" sz="1200" spc="-1" strike="noStrike">
                  <a:latin typeface="Arial"/>
                </a:endParaRPr>
              </a:p>
              <a:p>
                <a:pPr marL="285840" indent="-28512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  <a:ea typeface="DejaVu Sans"/>
                  </a:rPr>
                  <a:t>Use these lists as values in a dictionary and construct the dataset 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25" name="CustomShape 25"/>
              <p:cNvSpPr/>
              <p:nvPr/>
            </p:nvSpPr>
            <p:spPr>
              <a:xfrm>
                <a:off x="137160" y="3036240"/>
                <a:ext cx="287280" cy="2872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0" rIns="0" tIns="0" bIns="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ffffff"/>
                    </a:solidFill>
                    <a:latin typeface="Ubuntu"/>
                    <a:ea typeface="DejaVu Sans"/>
                  </a:rPr>
                  <a:t>2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grpSp>
          <p:nvGrpSpPr>
            <p:cNvPr id="226" name="Group 26"/>
            <p:cNvGrpSpPr/>
            <p:nvPr/>
          </p:nvGrpSpPr>
          <p:grpSpPr>
            <a:xfrm>
              <a:off x="137160" y="4455360"/>
              <a:ext cx="5423040" cy="506160"/>
              <a:chOff x="137160" y="4455360"/>
              <a:chExt cx="5423040" cy="506160"/>
            </a:xfrm>
          </p:grpSpPr>
          <p:sp>
            <p:nvSpPr>
              <p:cNvPr id="227" name="CustomShape 27"/>
              <p:cNvSpPr/>
              <p:nvPr/>
            </p:nvSpPr>
            <p:spPr>
              <a:xfrm>
                <a:off x="281160" y="4602600"/>
                <a:ext cx="5279040" cy="358920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8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72000" rIns="0" tIns="0" bIns="0" anchor="ctr">
                <a:noAutofit/>
              </a:bodyPr>
              <a:p>
                <a:pPr marL="285840" indent="-28512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  <a:ea typeface="DejaVu Sans"/>
                  </a:rPr>
                  <a:t>Create a Pandas DataFrame from the constructed dictionary dataset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28" name="CustomShape 28"/>
              <p:cNvSpPr/>
              <p:nvPr/>
            </p:nvSpPr>
            <p:spPr>
              <a:xfrm>
                <a:off x="137160" y="4455360"/>
                <a:ext cx="287280" cy="2872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0" rIns="0" tIns="0" bIns="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ffffff"/>
                    </a:solidFill>
                    <a:latin typeface="Ubuntu"/>
                    <a:ea typeface="DejaVu Sans"/>
                  </a:rPr>
                  <a:t>3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grpSp>
          <p:nvGrpSpPr>
            <p:cNvPr id="229" name="Group 29"/>
            <p:cNvGrpSpPr/>
            <p:nvPr/>
          </p:nvGrpSpPr>
          <p:grpSpPr>
            <a:xfrm>
              <a:off x="137160" y="5281920"/>
              <a:ext cx="5423040" cy="1099080"/>
              <a:chOff x="137160" y="5281920"/>
              <a:chExt cx="5423040" cy="1099080"/>
            </a:xfrm>
          </p:grpSpPr>
          <p:sp>
            <p:nvSpPr>
              <p:cNvPr id="230" name="CustomShape 30"/>
              <p:cNvSpPr/>
              <p:nvPr/>
            </p:nvSpPr>
            <p:spPr>
              <a:xfrm>
                <a:off x="281160" y="5429160"/>
                <a:ext cx="5279040" cy="951840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8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72000" rIns="0" tIns="0" bIns="0" anchor="ctr">
                <a:noAutofit/>
              </a:bodyPr>
              <a:p>
                <a:pPr marL="285840" indent="-28512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  <a:ea typeface="DejaVu Sans"/>
                  </a:rPr>
                  <a:t>Filter the DataFrame to only include Falcon 9 launches</a:t>
                </a:r>
                <a:endParaRPr b="0" lang="en-US" sz="1200" spc="-1" strike="noStrike">
                  <a:latin typeface="Arial"/>
                </a:endParaRPr>
              </a:p>
              <a:p>
                <a:pPr marL="285840" indent="-28512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  <a:ea typeface="DejaVu Sans"/>
                  </a:rPr>
                  <a:t>Reset the FlightNumber column</a:t>
                </a:r>
                <a:endParaRPr b="0" lang="en-US" sz="1200" spc="-1" strike="noStrike">
                  <a:latin typeface="Arial"/>
                </a:endParaRPr>
              </a:p>
              <a:p>
                <a:pPr marL="285840" indent="-28512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</a:pPr>
                <a:r>
                  <a:rPr b="0" lang="en-GB" sz="1200" spc="-1" strike="noStrike">
                    <a:solidFill>
                      <a:srgbClr val="000000"/>
                    </a:solidFill>
                    <a:latin typeface="Ubuntu"/>
                    <a:ea typeface="DejaVu Sans"/>
                  </a:rPr>
                  <a:t>Replace missing values of PayloadMass with the mean PayloadMass value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31" name="CustomShape 31"/>
              <p:cNvSpPr/>
              <p:nvPr/>
            </p:nvSpPr>
            <p:spPr>
              <a:xfrm>
                <a:off x="137160" y="5281920"/>
                <a:ext cx="287280" cy="2872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0" rIns="0" tIns="0" bIns="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1200" spc="-1" strike="noStrike">
                    <a:solidFill>
                      <a:srgbClr val="ffffff"/>
                    </a:solidFill>
                    <a:latin typeface="Ubuntu"/>
                    <a:ea typeface="DejaVu Sans"/>
                  </a:rPr>
                  <a:t>4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</p:grpSp>
      <p:sp>
        <p:nvSpPr>
          <p:cNvPr id="232" name="CustomShape 32"/>
          <p:cNvSpPr/>
          <p:nvPr/>
        </p:nvSpPr>
        <p:spPr>
          <a:xfrm>
            <a:off x="4487040" y="6538680"/>
            <a:ext cx="735768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 u="sng">
                <a:solidFill>
                  <a:srgbClr val="0563c1"/>
                </a:solidFill>
                <a:uFillTx/>
                <a:latin typeface="Ubuntu"/>
                <a:ea typeface="Noto Sans CJK SC"/>
                <a:hlinkClick r:id="rId13"/>
              </a:rPr>
              <a:t>GitHub Link</a:t>
            </a:r>
            <a:r>
              <a:rPr b="0" lang="en-GB" sz="1000" spc="-1" strike="noStrike" u="sng">
                <a:solidFill>
                  <a:srgbClr val="00929b"/>
                </a:solidFill>
                <a:uFillTx/>
                <a:latin typeface="Ubuntu"/>
                <a:ea typeface="DejaVu Sans"/>
              </a:rPr>
              <a:t>https://github.com/deen1234/Data-Science-Capstone.git</a:t>
            </a:r>
            <a:r>
              <a:rPr b="0" lang="en-GB" sz="1000" spc="-1" strike="noStrike" u="sng">
                <a:solidFill>
                  <a:srgbClr val="0563c1"/>
                </a:solidFill>
                <a:uFillTx/>
                <a:latin typeface="Ubuntu"/>
                <a:ea typeface="DejaVu Sans"/>
                <a:hlinkClick r:id="rId14"/>
              </a:rPr>
              <a:t>https://github.com/deen1234/Data-Science-Capstone.git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7921080" y="2005560"/>
            <a:ext cx="1990440" cy="38592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404640" y="193320"/>
            <a:ext cx="10946880" cy="71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600" spc="-1" strike="noStrike" cap="all">
                <a:solidFill>
                  <a:srgbClr val="333333"/>
                </a:solidFill>
                <a:latin typeface="Ubuntu Medium"/>
              </a:rPr>
              <a:t>DATA COLLECTION – WEB SCRAPING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54080" y="1057320"/>
            <a:ext cx="570924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1c1c1c"/>
                </a:solidFill>
                <a:latin typeface="Ubuntu"/>
                <a:ea typeface="DejaVu Sans"/>
              </a:rPr>
              <a:t>Web scraping to collect Falcon 9 historical launch records from a Wikipedia page titled List of Falcon 9 and Falcon Heavy launches.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236" name="Group 4"/>
          <p:cNvGrpSpPr/>
          <p:nvPr/>
        </p:nvGrpSpPr>
        <p:grpSpPr>
          <a:xfrm>
            <a:off x="5915880" y="867240"/>
            <a:ext cx="5855760" cy="920160"/>
            <a:chOff x="5915880" y="867240"/>
            <a:chExt cx="5855760" cy="920160"/>
          </a:xfrm>
        </p:grpSpPr>
        <p:grpSp>
          <p:nvGrpSpPr>
            <p:cNvPr id="237" name="Group 5"/>
            <p:cNvGrpSpPr/>
            <p:nvPr/>
          </p:nvGrpSpPr>
          <p:grpSpPr>
            <a:xfrm>
              <a:off x="6167880" y="985320"/>
              <a:ext cx="5603760" cy="802080"/>
              <a:chOff x="6167880" y="985320"/>
              <a:chExt cx="5603760" cy="802080"/>
            </a:xfrm>
          </p:grpSpPr>
          <p:sp>
            <p:nvSpPr>
              <p:cNvPr id="238" name="CustomShape 6"/>
              <p:cNvSpPr/>
              <p:nvPr/>
            </p:nvSpPr>
            <p:spPr>
              <a:xfrm>
                <a:off x="6167880" y="985320"/>
                <a:ext cx="5603760" cy="302040"/>
              </a:xfrm>
              <a:prstGeom prst="roundRect">
                <a:avLst>
                  <a:gd name="adj" fmla="val 8594"/>
                </a:avLst>
              </a:prstGeom>
              <a:blipFill rotWithShape="0">
                <a:blip r:embed="rId2"/>
                <a:stretch>
                  <a:fillRect l="3415" t="0" r="0" b="0"/>
                </a:stretch>
              </a:blipFill>
              <a:ln>
                <a:noFill/>
              </a:ln>
              <a:effectLst>
                <a:reflection algn="bl" blurRad="12700" dir="5400000" dist="5000" endPos="28000" rotWithShape="0" stA="38000" sy="-100000"/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" name="CustomShape 7"/>
              <p:cNvSpPr/>
              <p:nvPr/>
            </p:nvSpPr>
            <p:spPr>
              <a:xfrm>
                <a:off x="7464240" y="1263600"/>
                <a:ext cx="2817720" cy="523800"/>
              </a:xfrm>
              <a:prstGeom prst="roundRect">
                <a:avLst>
                  <a:gd name="adj" fmla="val 8594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reflection algn="bl" blurRad="12700" dir="5400000" dist="5000" endPos="28000" rotWithShape="0" stA="38000" sy="-100000"/>
              </a:effectLst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40" name="CustomShape 8"/>
            <p:cNvSpPr/>
            <p:nvPr/>
          </p:nvSpPr>
          <p:spPr>
            <a:xfrm>
              <a:off x="5915880" y="867240"/>
              <a:ext cx="287280" cy="287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Ubuntu"/>
                  <a:ea typeface="DejaVu Sans"/>
                </a:rPr>
                <a:t>1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41" name="Group 9"/>
          <p:cNvGrpSpPr/>
          <p:nvPr/>
        </p:nvGrpSpPr>
        <p:grpSpPr>
          <a:xfrm>
            <a:off x="8012880" y="2059920"/>
            <a:ext cx="1848240" cy="309960"/>
            <a:chOff x="8012880" y="2059920"/>
            <a:chExt cx="1848240" cy="309960"/>
          </a:xfrm>
        </p:grpSpPr>
        <p:pic>
          <p:nvPicPr>
            <p:cNvPr id="242" name="Picture 38" descr=""/>
            <p:cNvPicPr/>
            <p:nvPr/>
          </p:nvPicPr>
          <p:blipFill>
            <a:blip r:embed="rId4"/>
            <a:stretch/>
          </p:blipFill>
          <p:spPr>
            <a:xfrm>
              <a:off x="8012880" y="2059920"/>
              <a:ext cx="1848240" cy="135720"/>
            </a:xfrm>
            <a:prstGeom prst="rect">
              <a:avLst/>
            </a:prstGeom>
            <a:ln>
              <a:noFill/>
            </a:ln>
            <a:effectLst>
              <a:outerShdw algn="tl" blurRad="292100" dir="2700000" dist="138988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43" name="Picture 47" descr=""/>
            <p:cNvPicPr/>
            <p:nvPr/>
          </p:nvPicPr>
          <p:blipFill>
            <a:blip r:embed="rId5"/>
            <a:stretch/>
          </p:blipFill>
          <p:spPr>
            <a:xfrm>
              <a:off x="8042760" y="2212200"/>
              <a:ext cx="1788840" cy="157680"/>
            </a:xfrm>
            <a:prstGeom prst="rect">
              <a:avLst/>
            </a:prstGeom>
            <a:ln>
              <a:noFill/>
            </a:ln>
            <a:effectLst>
              <a:outerShdw algn="tl" blurRad="292100" dir="2700000" dist="138988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44" name="CustomShape 10"/>
          <p:cNvSpPr/>
          <p:nvPr/>
        </p:nvSpPr>
        <p:spPr>
          <a:xfrm>
            <a:off x="7777080" y="1861560"/>
            <a:ext cx="287280" cy="287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Ubuntu"/>
                <a:ea typeface="DejaVu Sans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5" name="CustomShape 11"/>
          <p:cNvSpPr/>
          <p:nvPr/>
        </p:nvSpPr>
        <p:spPr>
          <a:xfrm>
            <a:off x="6318000" y="2639880"/>
            <a:ext cx="5319000" cy="1244160"/>
          </a:xfrm>
          <a:prstGeom prst="roundRect">
            <a:avLst>
              <a:gd name="adj" fmla="val 8594"/>
            </a:avLst>
          </a:prstGeom>
          <a:blipFill rotWithShape="0">
            <a:blip r:embed="rId6"/>
            <a:stretch>
              <a:fillRect/>
            </a:stretch>
          </a:blipFill>
          <a:ln w="28440">
            <a:solidFill>
              <a:schemeClr val="accent1"/>
            </a:solidFill>
            <a:round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46" name="CustomShape 12"/>
          <p:cNvSpPr/>
          <p:nvPr/>
        </p:nvSpPr>
        <p:spPr>
          <a:xfrm>
            <a:off x="6182640" y="2495520"/>
            <a:ext cx="270360" cy="272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Ubuntu"/>
                <a:ea typeface="DejaVu Sans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247" name="Group 13"/>
          <p:cNvGrpSpPr/>
          <p:nvPr/>
        </p:nvGrpSpPr>
        <p:grpSpPr>
          <a:xfrm>
            <a:off x="7098480" y="3985560"/>
            <a:ext cx="3575160" cy="2361240"/>
            <a:chOff x="7098480" y="3985560"/>
            <a:chExt cx="3575160" cy="2361240"/>
          </a:xfrm>
        </p:grpSpPr>
        <p:sp>
          <p:nvSpPr>
            <p:cNvPr id="248" name="CustomShape 14"/>
            <p:cNvSpPr/>
            <p:nvPr/>
          </p:nvSpPr>
          <p:spPr>
            <a:xfrm>
              <a:off x="7234200" y="4130640"/>
              <a:ext cx="3439440" cy="2216160"/>
            </a:xfrm>
            <a:prstGeom prst="roundRect">
              <a:avLst>
                <a:gd name="adj" fmla="val 5730"/>
              </a:avLst>
            </a:prstGeom>
            <a:blipFill rotWithShape="0">
              <a:blip r:embed="rId7"/>
              <a:stretch>
                <a:fillRect/>
              </a:stretch>
            </a:blipFill>
            <a:ln w="28440">
              <a:solidFill>
                <a:schemeClr val="accent1"/>
              </a:solidFill>
              <a:round/>
            </a:ln>
            <a:effectLst>
              <a:reflection algn="bl" blurRad="12700" dir="5400000" dist="5000" endPos="0" rotWithShape="0" stA="38000" sy="-100000"/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CustomShape 15"/>
            <p:cNvSpPr/>
            <p:nvPr/>
          </p:nvSpPr>
          <p:spPr>
            <a:xfrm>
              <a:off x="7098480" y="3985560"/>
              <a:ext cx="270360" cy="27252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Ubuntu"/>
                  <a:ea typeface="DejaVu Sans"/>
                </a:rPr>
                <a:t>4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50" name="Group 16"/>
          <p:cNvGrpSpPr/>
          <p:nvPr/>
        </p:nvGrpSpPr>
        <p:grpSpPr>
          <a:xfrm>
            <a:off x="7990560" y="6458040"/>
            <a:ext cx="1791720" cy="350640"/>
            <a:chOff x="7990560" y="6458040"/>
            <a:chExt cx="1791720" cy="350640"/>
          </a:xfrm>
        </p:grpSpPr>
        <p:pic>
          <p:nvPicPr>
            <p:cNvPr id="251" name="Picture 53" descr=""/>
            <p:cNvPicPr/>
            <p:nvPr/>
          </p:nvPicPr>
          <p:blipFill>
            <a:blip r:embed="rId8"/>
            <a:stretch/>
          </p:blipFill>
          <p:spPr>
            <a:xfrm>
              <a:off x="8171640" y="6596280"/>
              <a:ext cx="1539000" cy="212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2" name="CustomShape 17"/>
            <p:cNvSpPr/>
            <p:nvPr/>
          </p:nvSpPr>
          <p:spPr>
            <a:xfrm flipV="1" rot="10800000">
              <a:off x="8126640" y="6595200"/>
              <a:ext cx="1655640" cy="212400"/>
            </a:xfrm>
            <a:prstGeom prst="roundRect">
              <a:avLst>
                <a:gd name="adj" fmla="val 9723"/>
              </a:avLst>
            </a:prstGeom>
            <a:noFill/>
            <a:ln w="1908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3" name="CustomShape 18"/>
            <p:cNvSpPr/>
            <p:nvPr/>
          </p:nvSpPr>
          <p:spPr>
            <a:xfrm>
              <a:off x="7990560" y="6458040"/>
              <a:ext cx="270360" cy="2725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Ubuntu"/>
                  <a:ea typeface="DejaVu Sans"/>
                </a:rPr>
                <a:t>5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54" name="Group 19"/>
          <p:cNvGrpSpPr/>
          <p:nvPr/>
        </p:nvGrpSpPr>
        <p:grpSpPr>
          <a:xfrm>
            <a:off x="98280" y="2056320"/>
            <a:ext cx="5415840" cy="663840"/>
            <a:chOff x="98280" y="2056320"/>
            <a:chExt cx="5415840" cy="663840"/>
          </a:xfrm>
        </p:grpSpPr>
        <p:sp>
          <p:nvSpPr>
            <p:cNvPr id="255" name="CustomShape 20"/>
            <p:cNvSpPr/>
            <p:nvPr/>
          </p:nvSpPr>
          <p:spPr>
            <a:xfrm>
              <a:off x="235440" y="2203560"/>
              <a:ext cx="5278680" cy="516600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8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72000" rIns="0" tIns="0" bIns="0" anchor="ctr">
              <a:noAutofit/>
            </a:bodyPr>
            <a:p>
              <a:pPr marL="285840" indent="-28512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GB" sz="1200" spc="-1" strike="noStrike">
                  <a:solidFill>
                    <a:srgbClr val="000000"/>
                  </a:solidFill>
                  <a:latin typeface="Ubuntu"/>
                  <a:ea typeface="DejaVu Sans"/>
                </a:rPr>
                <a:t>Request the HTML page from the static URL</a:t>
              </a:r>
              <a:endParaRPr b="0" lang="en-US" sz="1200" spc="-1" strike="noStrike">
                <a:latin typeface="Arial"/>
              </a:endParaRPr>
            </a:p>
            <a:p>
              <a:pPr marL="285840" indent="-28512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GB" sz="1200" spc="-1" strike="noStrike">
                  <a:solidFill>
                    <a:srgbClr val="000000"/>
                  </a:solidFill>
                  <a:latin typeface="Ubuntu"/>
                  <a:ea typeface="DejaVu Sans"/>
                </a:rPr>
                <a:t>Assign the response to an object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56" name="CustomShape 21"/>
            <p:cNvSpPr/>
            <p:nvPr/>
          </p:nvSpPr>
          <p:spPr>
            <a:xfrm>
              <a:off x="98280" y="2056320"/>
              <a:ext cx="273240" cy="287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Ubuntu"/>
                  <a:ea typeface="DejaVu Sans"/>
                </a:rPr>
                <a:t>1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57" name="Group 22"/>
          <p:cNvGrpSpPr/>
          <p:nvPr/>
        </p:nvGrpSpPr>
        <p:grpSpPr>
          <a:xfrm>
            <a:off x="98280" y="2956680"/>
            <a:ext cx="5423040" cy="663840"/>
            <a:chOff x="98280" y="2956680"/>
            <a:chExt cx="5423040" cy="663840"/>
          </a:xfrm>
        </p:grpSpPr>
        <p:sp>
          <p:nvSpPr>
            <p:cNvPr id="258" name="CustomShape 23"/>
            <p:cNvSpPr/>
            <p:nvPr/>
          </p:nvSpPr>
          <p:spPr>
            <a:xfrm>
              <a:off x="242280" y="3103920"/>
              <a:ext cx="5279040" cy="516600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8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72000" rIns="0" tIns="0" bIns="0" anchor="ctr">
              <a:noAutofit/>
            </a:bodyPr>
            <a:p>
              <a:pPr marL="285840" indent="-28512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GB" sz="1200" spc="-1" strike="noStrike">
                  <a:solidFill>
                    <a:srgbClr val="000000"/>
                  </a:solidFill>
                  <a:latin typeface="Ubuntu"/>
                  <a:ea typeface="DejaVu Sans"/>
                </a:rPr>
                <a:t>Create a BeautifulSoup object from the HTML response object </a:t>
              </a:r>
              <a:endParaRPr b="0" lang="en-US" sz="1200" spc="-1" strike="noStrike">
                <a:latin typeface="Arial"/>
              </a:endParaRPr>
            </a:p>
            <a:p>
              <a:pPr marL="285840" indent="-28512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GB" sz="1200" spc="-1" strike="noStrike">
                  <a:solidFill>
                    <a:srgbClr val="000000"/>
                  </a:solidFill>
                  <a:latin typeface="Ubuntu"/>
                  <a:ea typeface="DejaVu Sans"/>
                </a:rPr>
                <a:t>Find all tables within the HTML page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59" name="CustomShape 24"/>
            <p:cNvSpPr/>
            <p:nvPr/>
          </p:nvSpPr>
          <p:spPr>
            <a:xfrm>
              <a:off x="98280" y="2956680"/>
              <a:ext cx="287280" cy="287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Ubuntu"/>
                  <a:ea typeface="DejaVu Sans"/>
                </a:rPr>
                <a:t>2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60" name="Group 25"/>
          <p:cNvGrpSpPr/>
          <p:nvPr/>
        </p:nvGrpSpPr>
        <p:grpSpPr>
          <a:xfrm>
            <a:off x="98280" y="4757400"/>
            <a:ext cx="5423040" cy="885240"/>
            <a:chOff x="98280" y="4757400"/>
            <a:chExt cx="5423040" cy="885240"/>
          </a:xfrm>
        </p:grpSpPr>
        <p:sp>
          <p:nvSpPr>
            <p:cNvPr id="261" name="CustomShape 26"/>
            <p:cNvSpPr/>
            <p:nvPr/>
          </p:nvSpPr>
          <p:spPr>
            <a:xfrm>
              <a:off x="242280" y="4904640"/>
              <a:ext cx="5279040" cy="738000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8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72000" rIns="0" tIns="0" bIns="0" anchor="ctr">
              <a:noAutofit/>
            </a:bodyPr>
            <a:p>
              <a:pPr marL="285840" indent="-28512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GB" sz="1200" spc="-1" strike="noStrike">
                  <a:solidFill>
                    <a:srgbClr val="000000"/>
                  </a:solidFill>
                  <a:latin typeface="Ubuntu"/>
                  <a:ea typeface="DejaVu Sans"/>
                </a:rPr>
                <a:t>Use the column names as keys in a dictionary</a:t>
              </a:r>
              <a:endParaRPr b="0" lang="en-US" sz="1200" spc="-1" strike="noStrike">
                <a:latin typeface="Arial"/>
              </a:endParaRPr>
            </a:p>
            <a:p>
              <a:pPr marL="285840" indent="-28512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GB" sz="1200" spc="-1" strike="noStrike">
                  <a:solidFill>
                    <a:srgbClr val="000000"/>
                  </a:solidFill>
                  <a:latin typeface="Ubuntu"/>
                  <a:ea typeface="DejaVu Sans"/>
                </a:rPr>
                <a:t>Use custom functions and logic to parse all launch tables </a:t>
              </a:r>
              <a:r>
                <a:rPr b="0" lang="en-GB" sz="1200" spc="-1" strike="noStrike">
                  <a:solidFill>
                    <a:srgbClr val="0070ad"/>
                  </a:solidFill>
                  <a:latin typeface="Ubuntu"/>
                  <a:ea typeface="DejaVu Sans"/>
                </a:rPr>
                <a:t>(see Appendix) </a:t>
              </a:r>
              <a:r>
                <a:rPr b="0" lang="en-GB" sz="1200" spc="-1" strike="noStrike">
                  <a:solidFill>
                    <a:srgbClr val="000000"/>
                  </a:solidFill>
                  <a:latin typeface="Ubuntu"/>
                  <a:ea typeface="DejaVu Sans"/>
                </a:rPr>
                <a:t>to fill the dictionary values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62" name="CustomShape 27"/>
            <p:cNvSpPr/>
            <p:nvPr/>
          </p:nvSpPr>
          <p:spPr>
            <a:xfrm>
              <a:off x="98280" y="4757400"/>
              <a:ext cx="287280" cy="287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Ubuntu"/>
                  <a:ea typeface="DejaVu Sans"/>
                </a:rPr>
                <a:t>4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63" name="Group 28"/>
          <p:cNvGrpSpPr/>
          <p:nvPr/>
        </p:nvGrpSpPr>
        <p:grpSpPr>
          <a:xfrm>
            <a:off x="98280" y="5879160"/>
            <a:ext cx="5423040" cy="506160"/>
            <a:chOff x="98280" y="5879160"/>
            <a:chExt cx="5423040" cy="506160"/>
          </a:xfrm>
        </p:grpSpPr>
        <p:sp>
          <p:nvSpPr>
            <p:cNvPr id="264" name="CustomShape 29"/>
            <p:cNvSpPr/>
            <p:nvPr/>
          </p:nvSpPr>
          <p:spPr>
            <a:xfrm>
              <a:off x="242280" y="6026400"/>
              <a:ext cx="5279040" cy="358920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8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72000" rIns="0" tIns="0" bIns="0" anchor="ctr">
              <a:noAutofit/>
            </a:bodyPr>
            <a:p>
              <a:pPr marL="285840" indent="-28512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GB" sz="1200" spc="-1" strike="noStrike">
                  <a:solidFill>
                    <a:srgbClr val="000000"/>
                  </a:solidFill>
                  <a:latin typeface="Ubuntu"/>
                  <a:ea typeface="DejaVu Sans"/>
                </a:rPr>
                <a:t>Convert the dictionary to a Pandas DataFrame ready for export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65" name="CustomShape 30"/>
            <p:cNvSpPr/>
            <p:nvPr/>
          </p:nvSpPr>
          <p:spPr>
            <a:xfrm>
              <a:off x="98280" y="5879160"/>
              <a:ext cx="287280" cy="287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Ubuntu"/>
                  <a:ea typeface="DejaVu Sans"/>
                </a:rPr>
                <a:t>5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266" name="Group 31"/>
          <p:cNvGrpSpPr/>
          <p:nvPr/>
        </p:nvGrpSpPr>
        <p:grpSpPr>
          <a:xfrm>
            <a:off x="98280" y="3857040"/>
            <a:ext cx="5423040" cy="663840"/>
            <a:chOff x="98280" y="3857040"/>
            <a:chExt cx="5423040" cy="663840"/>
          </a:xfrm>
        </p:grpSpPr>
        <p:sp>
          <p:nvSpPr>
            <p:cNvPr id="267" name="CustomShape 32"/>
            <p:cNvSpPr/>
            <p:nvPr/>
          </p:nvSpPr>
          <p:spPr>
            <a:xfrm>
              <a:off x="242280" y="4004280"/>
              <a:ext cx="5279040" cy="516600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8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72000" rIns="0" tIns="0" bIns="0" anchor="ctr">
              <a:noAutofit/>
            </a:bodyPr>
            <a:p>
              <a:pPr marL="285840" indent="-28512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GB" sz="1200" spc="-1" strike="noStrike">
                  <a:solidFill>
                    <a:srgbClr val="000000"/>
                  </a:solidFill>
                  <a:latin typeface="Ubuntu"/>
                  <a:ea typeface="DejaVu Sans"/>
                </a:rPr>
                <a:t>Collect all column header names from the tables found within the HTML page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68" name="CustomShape 33"/>
            <p:cNvSpPr/>
            <p:nvPr/>
          </p:nvSpPr>
          <p:spPr>
            <a:xfrm>
              <a:off x="98280" y="3857040"/>
              <a:ext cx="287280" cy="287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ffffff"/>
                  </a:solidFill>
                  <a:latin typeface="Ubuntu"/>
                  <a:ea typeface="DejaVu Sans"/>
                </a:rPr>
                <a:t>3</a:t>
              </a:r>
              <a:endParaRPr b="0" lang="en-US" sz="1200" spc="-1" strike="noStrike">
                <a:latin typeface="Arial"/>
              </a:endParaRPr>
            </a:p>
          </p:txBody>
        </p:sp>
      </p:grpSp>
      <p:sp>
        <p:nvSpPr>
          <p:cNvPr id="269" name="CustomShape 34"/>
          <p:cNvSpPr/>
          <p:nvPr/>
        </p:nvSpPr>
        <p:spPr>
          <a:xfrm>
            <a:off x="5486400" y="6502320"/>
            <a:ext cx="668700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 u="sng">
                <a:solidFill>
                  <a:srgbClr val="00929b"/>
                </a:solidFill>
                <a:uFillTx/>
                <a:latin typeface="Ubuntu"/>
                <a:ea typeface="DejaVu Sans"/>
              </a:rPr>
              <a:t>https://github.com/deen1234/Data-Science-Capstone.git</a:t>
            </a:r>
            <a:r>
              <a:rPr b="0" lang="en-GB" sz="1000" spc="-1" strike="noStrike" u="sng">
                <a:solidFill>
                  <a:srgbClr val="0563c1"/>
                </a:solidFill>
                <a:uFillTx/>
                <a:latin typeface="Ubuntu"/>
                <a:ea typeface="DejaVu Sans"/>
                <a:hlinkClick r:id="rId9"/>
              </a:rPr>
              <a:t>https://github.com/deen1234/Data-Science-Capstone.git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70" name="CustomShape 35"/>
          <p:cNvSpPr/>
          <p:nvPr/>
        </p:nvSpPr>
        <p:spPr>
          <a:xfrm>
            <a:off x="6095880" y="1010880"/>
            <a:ext cx="5709240" cy="817560"/>
          </a:xfrm>
          <a:prstGeom prst="roundRect">
            <a:avLst>
              <a:gd name="adj" fmla="val 16667"/>
            </a:avLst>
          </a:prstGeom>
          <a:noFill/>
          <a:ln w="2844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Application>LibreOffice/6.4.7.2$Linux_X86_64 LibreOffice_project/40$Build-2</Applicat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en-US</dc:language>
  <cp:lastModifiedBy/>
  <dcterms:modified xsi:type="dcterms:W3CDTF">2024-02-10T13:54:35Z</dcterms:modified>
  <cp:revision>217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0x010100EECD86F56755A646AC8AFCBCBD967F21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4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47</vt:i4>
  </property>
</Properties>
</file>